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heme/theme7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93480" r:id="rId5"/>
    <p:sldMasterId id="2147493455" r:id="rId6"/>
    <p:sldMasterId id="2147493521" r:id="rId7"/>
    <p:sldMasterId id="2147493573" r:id="rId8"/>
    <p:sldMasterId id="2147493583" r:id="rId9"/>
  </p:sldMasterIdLst>
  <p:notesMasterIdLst>
    <p:notesMasterId r:id="rId22"/>
  </p:notesMasterIdLst>
  <p:handoutMasterIdLst>
    <p:handoutMasterId r:id="rId23"/>
  </p:handoutMasterIdLst>
  <p:sldIdLst>
    <p:sldId id="257617" r:id="rId10"/>
    <p:sldId id="257645" r:id="rId11"/>
    <p:sldId id="467" r:id="rId12"/>
    <p:sldId id="376" r:id="rId13"/>
    <p:sldId id="257619" r:id="rId14"/>
    <p:sldId id="257641" r:id="rId15"/>
    <p:sldId id="257648" r:id="rId16"/>
    <p:sldId id="257635" r:id="rId17"/>
    <p:sldId id="257636" r:id="rId18"/>
    <p:sldId id="257646" r:id="rId19"/>
    <p:sldId id="257647" r:id="rId20"/>
    <p:sldId id="257649" r:id="rId21"/>
  </p:sldIdLst>
  <p:sldSz cx="12192000" cy="6858000"/>
  <p:notesSz cx="7023100" cy="9309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595959"/>
    <a:srgbClr val="E71D1D"/>
    <a:srgbClr val="EB2819"/>
    <a:srgbClr val="E4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4A01BC-1C7F-4B6B-AD98-4045F71F9804}" v="40" dt="2022-04-07T21:53:43.514"/>
  </p1510:revLst>
</p1510:revInfo>
</file>

<file path=ppt/tableStyles.xml><?xml version="1.0" encoding="utf-8"?>
<a:tblStyleLst xmlns:a="http://schemas.openxmlformats.org/drawingml/2006/main" def="{EB344D84-9AFB-497E-A393-DC336BA19D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3" autoAdjust="0"/>
    <p:restoredTop sz="92047" autoAdjust="0"/>
  </p:normalViewPr>
  <p:slideViewPr>
    <p:cSldViewPr snapToGrid="0" snapToObjects="1">
      <p:cViewPr varScale="1">
        <p:scale>
          <a:sx n="89" d="100"/>
          <a:sy n="89" d="100"/>
        </p:scale>
        <p:origin x="44" y="132"/>
      </p:cViewPr>
      <p:guideLst>
        <p:guide orient="horz" pos="2160"/>
        <p:guide pos="3840"/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00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66227522010046E-2"/>
          <c:y val="3.4525565105898583E-2"/>
          <c:w val="0.93921215942963121"/>
          <c:h val="0.89619296948775384"/>
        </c:manualLayout>
      </c:layout>
      <c:lineChart>
        <c:grouping val="standard"/>
        <c:varyColors val="0"/>
        <c:ser>
          <c:idx val="1"/>
          <c:order val="0"/>
          <c:tx>
            <c:strRef>
              <c:f>Sheet1!$D$3</c:f>
              <c:strCache>
                <c:ptCount val="1"/>
                <c:pt idx="0">
                  <c:v>MIO150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Sheet1!$B$4:$B$12</c:f>
              <c:strCache>
                <c:ptCount val="9"/>
                <c:pt idx="0">
                  <c:v>5 min</c:v>
                </c:pt>
                <c:pt idx="1">
                  <c:v>10 min</c:v>
                </c:pt>
                <c:pt idx="2">
                  <c:v>15 min</c:v>
                </c:pt>
                <c:pt idx="3">
                  <c:v>30 min</c:v>
                </c:pt>
                <c:pt idx="4">
                  <c:v>1 hour</c:v>
                </c:pt>
                <c:pt idx="5">
                  <c:v>2 hours</c:v>
                </c:pt>
                <c:pt idx="6">
                  <c:v>4 hours</c:v>
                </c:pt>
                <c:pt idx="7">
                  <c:v>6 hours</c:v>
                </c:pt>
                <c:pt idx="8">
                  <c:v>12 hours</c:v>
                </c:pt>
              </c:strCache>
            </c:strRef>
          </c:cat>
          <c:val>
            <c:numRef>
              <c:f>Sheet1!$D$4:$D$12</c:f>
              <c:numCache>
                <c:formatCode>General</c:formatCode>
                <c:ptCount val="9"/>
                <c:pt idx="0">
                  <c:v>4.5999999999999996</c:v>
                </c:pt>
                <c:pt idx="1">
                  <c:v>6</c:v>
                </c:pt>
                <c:pt idx="2">
                  <c:v>6.6</c:v>
                </c:pt>
                <c:pt idx="3">
                  <c:v>7.5</c:v>
                </c:pt>
                <c:pt idx="4">
                  <c:v>8</c:v>
                </c:pt>
                <c:pt idx="5">
                  <c:v>8.3000000000000007</c:v>
                </c:pt>
                <c:pt idx="6">
                  <c:v>8.5</c:v>
                </c:pt>
                <c:pt idx="7">
                  <c:v>8.5</c:v>
                </c:pt>
                <c:pt idx="8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C52-46A5-88B0-D679A8932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3784640"/>
        <c:axId val="1364441744"/>
      </c:lineChart>
      <c:catAx>
        <c:axId val="137378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441744"/>
        <c:crosses val="autoZero"/>
        <c:auto val="1"/>
        <c:lblAlgn val="ctr"/>
        <c:lblOffset val="100"/>
        <c:noMultiLvlLbl val="0"/>
      </c:catAx>
      <c:valAx>
        <c:axId val="1364441744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378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E32258-FB80-45A8-9B74-1683BE9BBCA6}" type="datetimeFigureOut">
              <a:rPr lang="en-US"/>
              <a:pPr>
                <a:defRPr/>
              </a:pPr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8842375"/>
            <a:ext cx="7023100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z="700">
                <a:solidFill>
                  <a:srgbClr val="7F7F7F"/>
                </a:solidFill>
                <a:latin typeface="Arial" panose="020B0604020202020204" pitchFamily="34" charset="0"/>
              </a:rPr>
              <a:t>Honeywell Internal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3D88DF-F55F-4059-A130-039F3A2BD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4475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4595965-5128-43C4-93B7-052CCC0E0867}" type="datetimeFigureOut">
              <a:rPr lang="en-US"/>
              <a:pPr>
                <a:defRPr/>
              </a:pPr>
              <a:t>3/9/2023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842375"/>
            <a:ext cx="7023100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700" b="0" i="0" u="none">
                <a:solidFill>
                  <a:srgbClr val="7F7F7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Honeywell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77FC6C9-3F2A-4303-AD26-6D1FDF078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6914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32 data points, up to 8 devices, 18V, 60mA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D7FB86-0EDA-4DEA-993B-948E3D24E16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955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0284F-7E88-4545-9BB2-221688BE3F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62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0284F-7E88-4545-9BB2-221688BE3F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2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-Imag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851150" y="5954521"/>
            <a:ext cx="0" cy="492125"/>
          </a:xfrm>
          <a:prstGeom prst="line">
            <a:avLst/>
          </a:prstGeom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2864782" y="6222292"/>
            <a:ext cx="6617885" cy="254118"/>
          </a:xfrm>
          <a:prstGeom prst="rect">
            <a:avLst/>
          </a:prstGeom>
        </p:spPr>
        <p:txBody>
          <a:bodyPr vert="horz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2864781" y="5960247"/>
            <a:ext cx="6617887" cy="249655"/>
          </a:xfrm>
          <a:prstGeom prst="rect">
            <a:avLst/>
          </a:prstGeom>
        </p:spPr>
        <p:txBody>
          <a:bodyPr vert="horz" anchor="ctr"/>
          <a:lstStyle>
            <a:lvl1pPr>
              <a:defRPr sz="2400" b="1" i="0" cap="all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0"/>
          </p:nvPr>
        </p:nvSpPr>
        <p:spPr>
          <a:xfrm>
            <a:off x="351290" y="5932580"/>
            <a:ext cx="2483273" cy="236792"/>
          </a:xfrm>
          <a:prstGeom prst="rect">
            <a:avLst/>
          </a:prstGeom>
        </p:spPr>
        <p:txBody>
          <a:bodyPr vert="horz" anchor="t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51289" y="6172416"/>
            <a:ext cx="2483275" cy="248524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028264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4568" y="357810"/>
            <a:ext cx="10507948" cy="49861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714568" y="1005840"/>
            <a:ext cx="10507947" cy="5053316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80C9-3062-4F1D-A521-BEC000498A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0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/>
          <p:cNvSpPr>
            <a:spLocks noGrp="1"/>
          </p:cNvSpPr>
          <p:nvPr>
            <p:ph sz="quarter" idx="19"/>
          </p:nvPr>
        </p:nvSpPr>
        <p:spPr>
          <a:xfrm>
            <a:off x="6150446" y="1005840"/>
            <a:ext cx="5120640" cy="5053316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5982184" y="1005840"/>
            <a:ext cx="0" cy="5053316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14567" y="357810"/>
            <a:ext cx="10499918" cy="4986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1559-6FAE-4C9F-95D5-751370D9C5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8"/>
          </p:nvPr>
        </p:nvSpPr>
        <p:spPr>
          <a:xfrm>
            <a:off x="712788" y="1005840"/>
            <a:ext cx="5120640" cy="5053316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129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 bwMode="auto">
          <a:xfrm flipH="1">
            <a:off x="712788" y="3592636"/>
            <a:ext cx="10531475" cy="0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 userDrawn="1"/>
        </p:nvCxnSpPr>
        <p:spPr bwMode="auto">
          <a:xfrm>
            <a:off x="5994174" y="1011464"/>
            <a:ext cx="0" cy="5158977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11"/>
          <p:cNvSpPr txBox="1">
            <a:spLocks noChangeArrowheads="1"/>
          </p:cNvSpPr>
          <p:nvPr userDrawn="1"/>
        </p:nvSpPr>
        <p:spPr bwMode="auto">
          <a:xfrm>
            <a:off x="1666875" y="6804025"/>
            <a:ext cx="185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714240" y="364798"/>
            <a:ext cx="10531033" cy="5120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algn="l">
              <a:defRPr sz="1100" b="1" i="0">
                <a:solidFill>
                  <a:schemeClr val="bg1"/>
                </a:solidFill>
                <a:latin typeface="+mn-lt"/>
                <a:cs typeface="HelveticaNeue MediumCond"/>
              </a:defRPr>
            </a:lvl1pPr>
          </a:lstStyle>
          <a:p>
            <a:pPr>
              <a:defRPr/>
            </a:pPr>
            <a:fld id="{7A6399F0-1CB9-4AF2-8492-04A4C56214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8"/>
          </p:nvPr>
        </p:nvSpPr>
        <p:spPr>
          <a:xfrm>
            <a:off x="714568" y="1016313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4"/>
          <p:cNvSpPr>
            <a:spLocks noGrp="1"/>
          </p:cNvSpPr>
          <p:nvPr>
            <p:ph sz="quarter" idx="26"/>
          </p:nvPr>
        </p:nvSpPr>
        <p:spPr>
          <a:xfrm>
            <a:off x="6096000" y="1017107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sz="quarter" idx="27"/>
          </p:nvPr>
        </p:nvSpPr>
        <p:spPr>
          <a:xfrm>
            <a:off x="714568" y="3702504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4"/>
          <p:cNvSpPr>
            <a:spLocks noGrp="1"/>
          </p:cNvSpPr>
          <p:nvPr>
            <p:ph sz="quarter" idx="28"/>
          </p:nvPr>
        </p:nvSpPr>
        <p:spPr>
          <a:xfrm>
            <a:off x="6096000" y="3701561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380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240" y="357189"/>
            <a:ext cx="10523336" cy="498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D1E3F-96BE-4EC6-B772-60D92C1E5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30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9726"/>
            <a:ext cx="12192000" cy="4984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09538-BB9A-4E8C-A50F-1F4EB6EDDB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09621" y="364015"/>
            <a:ext cx="10491779" cy="5118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40080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l">
              <a:defRPr sz="1000" b="1" i="0">
                <a:solidFill>
                  <a:schemeClr val="bg1"/>
                </a:solidFill>
                <a:latin typeface="+mn-lt"/>
                <a:cs typeface="HelveticaNeue MediumCond"/>
              </a:defRPr>
            </a:lvl1pPr>
          </a:lstStyle>
          <a:p>
            <a:pPr>
              <a:defRPr/>
            </a:pPr>
            <a:fld id="{EDB926B2-095E-4571-A4EA-B3D2263F08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</p:nvPr>
        </p:nvSpPr>
        <p:spPr>
          <a:xfrm>
            <a:off x="714568" y="1005840"/>
            <a:ext cx="10507947" cy="5053316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179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 bwMode="auto">
          <a:xfrm>
            <a:off x="5995436" y="996950"/>
            <a:ext cx="0" cy="5056188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B2C39-C6CC-42D0-AE05-9F96B4FF3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6150446" y="1005840"/>
            <a:ext cx="5120640" cy="5053316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20"/>
          </p:nvPr>
        </p:nvSpPr>
        <p:spPr>
          <a:xfrm>
            <a:off x="714568" y="1005840"/>
            <a:ext cx="5120640" cy="5053316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246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Layou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 userDrawn="1"/>
        </p:nvCxnSpPr>
        <p:spPr bwMode="auto">
          <a:xfrm flipH="1">
            <a:off x="714375" y="3542680"/>
            <a:ext cx="10531475" cy="0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 userDrawn="1"/>
        </p:nvCxnSpPr>
        <p:spPr bwMode="auto">
          <a:xfrm>
            <a:off x="5991338" y="967740"/>
            <a:ext cx="0" cy="5156532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14108" y="364859"/>
            <a:ext cx="10472508" cy="485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 algn="l">
              <a:defRPr sz="1100" b="1" i="0">
                <a:solidFill>
                  <a:schemeClr val="bg1"/>
                </a:solidFill>
                <a:latin typeface="+mn-lt"/>
                <a:cs typeface="HelveticaNeue MediumCond"/>
              </a:defRPr>
            </a:lvl1pPr>
          </a:lstStyle>
          <a:p>
            <a:pPr>
              <a:defRPr/>
            </a:pPr>
            <a:fld id="{5A60E25D-90C3-4421-A5B5-3BFD0CA09E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8"/>
          </p:nvPr>
        </p:nvSpPr>
        <p:spPr>
          <a:xfrm>
            <a:off x="714568" y="967740"/>
            <a:ext cx="5175504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28"/>
          </p:nvPr>
        </p:nvSpPr>
        <p:spPr>
          <a:xfrm>
            <a:off x="6092283" y="967740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29"/>
          </p:nvPr>
        </p:nvSpPr>
        <p:spPr>
          <a:xfrm>
            <a:off x="714568" y="3655392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30"/>
          </p:nvPr>
        </p:nvSpPr>
        <p:spPr>
          <a:xfrm>
            <a:off x="6092283" y="3655392"/>
            <a:ext cx="5172010" cy="2468880"/>
          </a:xfrm>
          <a:prstGeom prst="rect">
            <a:avLst/>
          </a:prstGeom>
        </p:spPr>
        <p:txBody>
          <a:bodyPr/>
          <a:lstStyle>
            <a:lvl1pPr marL="27432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defRPr/>
            </a:lvl1pPr>
            <a:lvl2pPr marL="50292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2pPr>
            <a:lvl3pPr marL="685800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defRPr/>
            </a:lvl3pPr>
            <a:lvl4pPr marL="914400" indent="-173736"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73736">
              <a:spcAft>
                <a:spcPts val="200"/>
              </a:spcAft>
              <a:buClr>
                <a:schemeClr val="accent3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616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Layout W/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240" y="357189"/>
            <a:ext cx="10455164" cy="498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528D6B90-B26E-4C9F-854B-7A7111C42F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240" y="357189"/>
            <a:ext cx="10523336" cy="498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D1E3F-96BE-4EC6-B772-60D92C1E5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Honeywell Internal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8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3232" y="356616"/>
            <a:ext cx="10648757" cy="498610"/>
          </a:xfrm>
        </p:spPr>
        <p:txBody>
          <a:bodyPr rIns="91440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731521" y="1188720"/>
            <a:ext cx="10749280" cy="4937760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80C9-3062-4F1D-A521-BEC000498A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315384" y="6382512"/>
            <a:ext cx="11063816" cy="4572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Takeaway – Do Not Change Font Size</a:t>
            </a:r>
          </a:p>
        </p:txBody>
      </p:sp>
    </p:spTree>
    <p:extLst>
      <p:ext uri="{BB962C8B-B14F-4D97-AF65-F5344CB8AC3E}">
        <p14:creationId xmlns:p14="http://schemas.microsoft.com/office/powerpoint/2010/main" val="17794946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3232" y="356616"/>
            <a:ext cx="10648757" cy="498610"/>
          </a:xfrm>
        </p:spPr>
        <p:txBody>
          <a:bodyPr rIns="91440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731521" y="1188720"/>
            <a:ext cx="5212080" cy="4937760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80C9-3062-4F1D-A521-BEC000498A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6257501" y="1188720"/>
            <a:ext cx="5212080" cy="4937760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6096000" y="1299754"/>
            <a:ext cx="0" cy="475488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315384" y="6382512"/>
            <a:ext cx="11063816" cy="4572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Takeaway – Do Not Change Font Size</a:t>
            </a:r>
          </a:p>
        </p:txBody>
      </p:sp>
    </p:spTree>
    <p:extLst>
      <p:ext uri="{BB962C8B-B14F-4D97-AF65-F5344CB8AC3E}">
        <p14:creationId xmlns:p14="http://schemas.microsoft.com/office/powerpoint/2010/main" val="2912703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Layou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3232" y="356616"/>
            <a:ext cx="10648757" cy="498610"/>
          </a:xfrm>
        </p:spPr>
        <p:txBody>
          <a:bodyPr rIns="91440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731521" y="1188720"/>
            <a:ext cx="5212080" cy="2338251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80C9-3062-4F1D-A521-BEC000498A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6257501" y="1188720"/>
            <a:ext cx="5212080" cy="2338251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 flipH="1">
            <a:off x="841600" y="3677194"/>
            <a:ext cx="1053147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731521" y="3801291"/>
            <a:ext cx="5212080" cy="2338251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6"/>
          </p:nvPr>
        </p:nvSpPr>
        <p:spPr>
          <a:xfrm>
            <a:off x="6257501" y="3801291"/>
            <a:ext cx="5212080" cy="2338251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6400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91440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97280" indent="-18288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6096000" y="1299754"/>
            <a:ext cx="0" cy="475488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315384" y="6382512"/>
            <a:ext cx="11063816" cy="4572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Takeaway – Do Not Change Font Size</a:t>
            </a:r>
          </a:p>
        </p:txBody>
      </p:sp>
    </p:spTree>
    <p:extLst>
      <p:ext uri="{BB962C8B-B14F-4D97-AF65-F5344CB8AC3E}">
        <p14:creationId xmlns:p14="http://schemas.microsoft.com/office/powerpoint/2010/main" val="73424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Layout W/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356616"/>
            <a:ext cx="10523336" cy="498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D1E3F-96BE-4EC6-B772-60D92C1E5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315384" y="6382512"/>
            <a:ext cx="11063816" cy="4572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Takeaway – Do Not Change Font Size</a:t>
            </a:r>
          </a:p>
        </p:txBody>
      </p:sp>
    </p:spTree>
    <p:extLst>
      <p:ext uri="{BB962C8B-B14F-4D97-AF65-F5344CB8AC3E}">
        <p14:creationId xmlns:p14="http://schemas.microsoft.com/office/powerpoint/2010/main" val="39373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\\localhost\Volumes\DMS-Server\Clients\Honeywell PPT \Honeywell - Freestanding Logos\Honeywell - Freestanding Logo 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8675" y="6519863"/>
            <a:ext cx="1370935" cy="25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357188"/>
            <a:ext cx="104806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3" name="Freeform: Shape 12"/>
          <p:cNvSpPr/>
          <p:nvPr userDrawn="1"/>
        </p:nvSpPr>
        <p:spPr>
          <a:xfrm>
            <a:off x="-1659" y="6353175"/>
            <a:ext cx="11583988" cy="504825"/>
          </a:xfrm>
          <a:custGeom>
            <a:avLst/>
            <a:gdLst>
              <a:gd name="connsiteX0" fmla="*/ 0 w 11583988"/>
              <a:gd name="connsiteY0" fmla="*/ 0 h 504825"/>
              <a:gd name="connsiteX1" fmla="*/ 11107861 w 11583988"/>
              <a:gd name="connsiteY1" fmla="*/ 0 h 504825"/>
              <a:gd name="connsiteX2" fmla="*/ 11107861 w 11583988"/>
              <a:gd name="connsiteY2" fmla="*/ 3666 h 504825"/>
              <a:gd name="connsiteX3" fmla="*/ 11138716 w 11583988"/>
              <a:gd name="connsiteY3" fmla="*/ 5224 h 504825"/>
              <a:gd name="connsiteX4" fmla="*/ 11581646 w 11583988"/>
              <a:gd name="connsiteY4" fmla="*/ 496052 h 504825"/>
              <a:gd name="connsiteX5" fmla="*/ 11581646 w 11583988"/>
              <a:gd name="connsiteY5" fmla="*/ 501988 h 504825"/>
              <a:gd name="connsiteX6" fmla="*/ 11583988 w 11583988"/>
              <a:gd name="connsiteY6" fmla="*/ 501988 h 504825"/>
              <a:gd name="connsiteX7" fmla="*/ 11583988 w 11583988"/>
              <a:gd name="connsiteY7" fmla="*/ 504825 h 504825"/>
              <a:gd name="connsiteX8" fmla="*/ 0 w 11583988"/>
              <a:gd name="connsiteY8" fmla="*/ 50482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3988" h="504825">
                <a:moveTo>
                  <a:pt x="0" y="0"/>
                </a:moveTo>
                <a:lnTo>
                  <a:pt x="11107861" y="0"/>
                </a:lnTo>
                <a:lnTo>
                  <a:pt x="11107861" y="3666"/>
                </a:lnTo>
                <a:lnTo>
                  <a:pt x="11138716" y="5224"/>
                </a:lnTo>
                <a:cubicBezTo>
                  <a:pt x="11387503" y="30490"/>
                  <a:pt x="11581646" y="240599"/>
                  <a:pt x="11581646" y="496052"/>
                </a:cubicBezTo>
                <a:lnTo>
                  <a:pt x="11581646" y="501988"/>
                </a:lnTo>
                <a:lnTo>
                  <a:pt x="11583988" y="501988"/>
                </a:lnTo>
                <a:lnTo>
                  <a:pt x="11583988" y="504825"/>
                </a:lnTo>
                <a:lnTo>
                  <a:pt x="0" y="504825"/>
                </a:lnTo>
                <a:close/>
              </a:path>
            </a:pathLst>
          </a:cu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2"/>
              </a:solidFill>
            </a:endParaRP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315384" y="6382512"/>
            <a:ext cx="11063816" cy="4572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Takeaway – Do Not Change Font Size</a:t>
            </a:r>
          </a:p>
        </p:txBody>
      </p:sp>
      <p:sp>
        <p:nvSpPr>
          <p:cNvPr id="15" name="Round Single Corner Rectangle 1"/>
          <p:cNvSpPr>
            <a:spLocks noChangeAspect="1"/>
          </p:cNvSpPr>
          <p:nvPr userDrawn="1"/>
        </p:nvSpPr>
        <p:spPr>
          <a:xfrm rot="5400000">
            <a:off x="10393200" y="0"/>
            <a:ext cx="1800000" cy="1799923"/>
          </a:xfrm>
          <a:custGeom>
            <a:avLst/>
            <a:gdLst>
              <a:gd name="connsiteX0" fmla="*/ 0 w 1371600"/>
              <a:gd name="connsiteY0" fmla="*/ 0 h 1532236"/>
              <a:gd name="connsiteX1" fmla="*/ 1142995 w 1371600"/>
              <a:gd name="connsiteY1" fmla="*/ 0 h 1532236"/>
              <a:gd name="connsiteX2" fmla="*/ 1371600 w 1371600"/>
              <a:gd name="connsiteY2" fmla="*/ 228605 h 1532236"/>
              <a:gd name="connsiteX3" fmla="*/ 1371600 w 1371600"/>
              <a:gd name="connsiteY3" fmla="*/ 1532236 h 1532236"/>
              <a:gd name="connsiteX4" fmla="*/ 0 w 1371600"/>
              <a:gd name="connsiteY4" fmla="*/ 1532236 h 1532236"/>
              <a:gd name="connsiteX5" fmla="*/ 0 w 1371600"/>
              <a:gd name="connsiteY5" fmla="*/ 0 h 1532236"/>
              <a:gd name="connsiteX0" fmla="*/ 0 w 1371600"/>
              <a:gd name="connsiteY0" fmla="*/ 0 h 1532236"/>
              <a:gd name="connsiteX1" fmla="*/ 1142995 w 1371600"/>
              <a:gd name="connsiteY1" fmla="*/ 0 h 1532236"/>
              <a:gd name="connsiteX2" fmla="*/ 1371600 w 1371600"/>
              <a:gd name="connsiteY2" fmla="*/ 228605 h 1532236"/>
              <a:gd name="connsiteX3" fmla="*/ 0 w 1371600"/>
              <a:gd name="connsiteY3" fmla="*/ 1532236 h 1532236"/>
              <a:gd name="connsiteX4" fmla="*/ 0 w 1371600"/>
              <a:gd name="connsiteY4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8 h 1532244"/>
              <a:gd name="connsiteX1" fmla="*/ 1142995 w 1142995"/>
              <a:gd name="connsiteY1" fmla="*/ 8 h 1532244"/>
              <a:gd name="connsiteX2" fmla="*/ 0 w 1142995"/>
              <a:gd name="connsiteY2" fmla="*/ 1532244 h 1532244"/>
              <a:gd name="connsiteX3" fmla="*/ 0 w 1142995"/>
              <a:gd name="connsiteY3" fmla="*/ 8 h 1532244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4012 w 1147007"/>
              <a:gd name="connsiteY0" fmla="*/ 9 h 1532245"/>
              <a:gd name="connsiteX1" fmla="*/ 1147007 w 1147007"/>
              <a:gd name="connsiteY1" fmla="*/ 9 h 1532245"/>
              <a:gd name="connsiteX2" fmla="*/ 4012 w 1147007"/>
              <a:gd name="connsiteY2" fmla="*/ 1532245 h 1532245"/>
              <a:gd name="connsiteX3" fmla="*/ 4012 w 1147007"/>
              <a:gd name="connsiteY3" fmla="*/ 9 h 1532245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0 w 1142995"/>
              <a:gd name="connsiteY0" fmla="*/ 64 h 1532300"/>
              <a:gd name="connsiteX1" fmla="*/ 1142995 w 1142995"/>
              <a:gd name="connsiteY1" fmla="*/ 64 h 1532300"/>
              <a:gd name="connsiteX2" fmla="*/ 0 w 1142995"/>
              <a:gd name="connsiteY2" fmla="*/ 1532300 h 1532300"/>
              <a:gd name="connsiteX3" fmla="*/ 0 w 1142995"/>
              <a:gd name="connsiteY3" fmla="*/ 64 h 1532300"/>
              <a:gd name="connsiteX0" fmla="*/ 0 w 1142995"/>
              <a:gd name="connsiteY0" fmla="*/ 64 h 1532300"/>
              <a:gd name="connsiteX1" fmla="*/ 1142995 w 1142995"/>
              <a:gd name="connsiteY1" fmla="*/ 64 h 1532300"/>
              <a:gd name="connsiteX2" fmla="*/ 0 w 1142995"/>
              <a:gd name="connsiteY2" fmla="*/ 1532300 h 1532300"/>
              <a:gd name="connsiteX3" fmla="*/ 0 w 1142995"/>
              <a:gd name="connsiteY3" fmla="*/ 64 h 1532300"/>
              <a:gd name="connsiteX0" fmla="*/ 0 w 1142995"/>
              <a:gd name="connsiteY0" fmla="*/ 76 h 1532312"/>
              <a:gd name="connsiteX1" fmla="*/ 1142995 w 1142995"/>
              <a:gd name="connsiteY1" fmla="*/ 76 h 1532312"/>
              <a:gd name="connsiteX2" fmla="*/ 0 w 1142995"/>
              <a:gd name="connsiteY2" fmla="*/ 1532312 h 1532312"/>
              <a:gd name="connsiteX3" fmla="*/ 0 w 1142995"/>
              <a:gd name="connsiteY3" fmla="*/ 76 h 1532312"/>
              <a:gd name="connsiteX0" fmla="*/ 0 w 1142995"/>
              <a:gd name="connsiteY0" fmla="*/ 83 h 1532319"/>
              <a:gd name="connsiteX1" fmla="*/ 1142995 w 1142995"/>
              <a:gd name="connsiteY1" fmla="*/ 83 h 1532319"/>
              <a:gd name="connsiteX2" fmla="*/ 0 w 1142995"/>
              <a:gd name="connsiteY2" fmla="*/ 1532319 h 1532319"/>
              <a:gd name="connsiteX3" fmla="*/ 0 w 1142995"/>
              <a:gd name="connsiteY3" fmla="*/ 83 h 1532319"/>
              <a:gd name="connsiteX0" fmla="*/ 0 w 1142995"/>
              <a:gd name="connsiteY0" fmla="*/ 87 h 1532323"/>
              <a:gd name="connsiteX1" fmla="*/ 1142995 w 1142995"/>
              <a:gd name="connsiteY1" fmla="*/ 87 h 1532323"/>
              <a:gd name="connsiteX2" fmla="*/ 0 w 1142995"/>
              <a:gd name="connsiteY2" fmla="*/ 1532323 h 1532323"/>
              <a:gd name="connsiteX3" fmla="*/ 0 w 1142995"/>
              <a:gd name="connsiteY3" fmla="*/ 87 h 1532323"/>
              <a:gd name="connsiteX0" fmla="*/ 0 w 1142995"/>
              <a:gd name="connsiteY0" fmla="*/ 87 h 1532323"/>
              <a:gd name="connsiteX1" fmla="*/ 1142995 w 1142995"/>
              <a:gd name="connsiteY1" fmla="*/ 87 h 1532323"/>
              <a:gd name="connsiteX2" fmla="*/ 0 w 1142995"/>
              <a:gd name="connsiteY2" fmla="*/ 1532323 h 1532323"/>
              <a:gd name="connsiteX3" fmla="*/ 0 w 1142995"/>
              <a:gd name="connsiteY3" fmla="*/ 87 h 1532323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995" h="1532236">
                <a:moveTo>
                  <a:pt x="0" y="0"/>
                </a:moveTo>
                <a:lnTo>
                  <a:pt x="1142995" y="0"/>
                </a:lnTo>
                <a:cubicBezTo>
                  <a:pt x="511969" y="21249"/>
                  <a:pt x="3930" y="739945"/>
                  <a:pt x="0" y="1532236"/>
                </a:cubicBezTo>
                <a:cubicBezTo>
                  <a:pt x="4519" y="403311"/>
                  <a:pt x="0" y="510745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mpd="sng">
            <a:noFill/>
          </a:ln>
          <a:effectLst>
            <a:innerShdw blurRad="127000" dist="25400" dir="2700000">
              <a:schemeClr val="accent3">
                <a:lumMod val="50000"/>
                <a:alpha val="40000"/>
              </a:scheme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7517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Page (Chart, Graph or Photo) With Takeaw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45720" tIns="45720" rIns="45720" bIns="45720" rtlCol="0" anchor="ctr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" y="6065341"/>
            <a:ext cx="12191999" cy="459100"/>
          </a:xfrm>
          <a:solidFill>
            <a:srgbClr val="EE312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20" rIns="45720" anchor="ctr">
            <a:spAutoFit/>
          </a:bodyPr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5903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240" y="357189"/>
            <a:ext cx="10523336" cy="498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D1E3F-96BE-4EC6-B772-60D92C1E5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20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6105" y="357810"/>
            <a:ext cx="10669812" cy="49861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5800" y="1074738"/>
            <a:ext cx="10670117" cy="5308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 marL="457200" indent="-169863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804863" indent="-177800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201738" indent="-168275">
              <a:buClr>
                <a:schemeClr val="accent2"/>
              </a:buClr>
              <a:buFontTx/>
              <a:buChar char="-"/>
              <a:defRPr sz="1400">
                <a:solidFill>
                  <a:schemeClr val="tx1"/>
                </a:solidFill>
              </a:defRPr>
            </a:lvl4pPr>
            <a:lvl5pPr marL="1719263" indent="-177800">
              <a:buClr>
                <a:schemeClr val="accent2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A9A4B-256E-4C93-8953-F2A9AF1B94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1637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14313" y="6364288"/>
            <a:ext cx="11977687" cy="493712"/>
          </a:xfrm>
          <a:prstGeom prst="rect">
            <a:avLst/>
          </a:prstGeom>
          <a:solidFill>
            <a:schemeClr val="bg1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ound Single Corner Rectangle 5"/>
          <p:cNvSpPr/>
          <p:nvPr userDrawn="1"/>
        </p:nvSpPr>
        <p:spPr>
          <a:xfrm>
            <a:off x="0" y="6364288"/>
            <a:ext cx="11583988" cy="504825"/>
          </a:xfrm>
          <a:prstGeom prst="round1Rect">
            <a:avLst>
              <a:gd name="adj" fmla="val 50000"/>
            </a:avLst>
          </a:pr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86104" y="344558"/>
            <a:ext cx="10830680" cy="5118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85800" y="1074738"/>
            <a:ext cx="10670117" cy="5059048"/>
          </a:xfrm>
          <a:prstGeom prst="rect">
            <a:avLst/>
          </a:prstGeom>
        </p:spPr>
        <p:txBody>
          <a:bodyPr>
            <a:normAutofit/>
          </a:bodyPr>
          <a:lstStyle>
            <a:lvl2pPr marL="457200" indent="-169863">
              <a:defRPr/>
            </a:lvl2pPr>
            <a:lvl3pPr marL="804863" indent="-177800">
              <a:defRPr/>
            </a:lvl3pPr>
            <a:lvl4pPr marL="1201738" indent="-168275"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 sz="1400"/>
            </a:lvl4pPr>
            <a:lvl5pPr marL="1719263" indent="-177800">
              <a:buClr>
                <a:schemeClr val="tx1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B50FF-7BC1-4174-8B36-F4FCAB4F030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805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6105525" y="993775"/>
            <a:ext cx="11113" cy="5484813"/>
          </a:xfrm>
          <a:prstGeom prst="line">
            <a:avLst/>
          </a:prstGeom>
          <a:ln w="952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6104" y="357810"/>
            <a:ext cx="10839859" cy="4986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85800" y="1074738"/>
            <a:ext cx="5308547" cy="5308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/>
            </a:lvl1pPr>
            <a:lvl2pPr marL="457200" indent="-169863">
              <a:buClr>
                <a:schemeClr val="accent2"/>
              </a:buClr>
              <a:defRPr/>
            </a:lvl2pPr>
            <a:lvl3pPr marL="804863" indent="-177800">
              <a:buClr>
                <a:schemeClr val="accent2"/>
              </a:buClr>
              <a:defRPr/>
            </a:lvl3pPr>
            <a:lvl4pPr marL="1201738" indent="-168275">
              <a:buClr>
                <a:schemeClr val="accent2"/>
              </a:buClr>
              <a:buFontTx/>
              <a:buChar char="-"/>
              <a:defRPr sz="1400"/>
            </a:lvl4pPr>
            <a:lvl5pPr marL="1719263" indent="-177800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17720" y="1074738"/>
            <a:ext cx="5308547" cy="5308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/>
            </a:lvl1pPr>
            <a:lvl2pPr marL="457200" indent="-169863">
              <a:buClr>
                <a:schemeClr val="accent2"/>
              </a:buClr>
              <a:defRPr/>
            </a:lvl2pPr>
            <a:lvl3pPr marL="804863" indent="-177800">
              <a:buClr>
                <a:schemeClr val="accent2"/>
              </a:buClr>
              <a:defRPr/>
            </a:lvl3pPr>
            <a:lvl4pPr marL="1201738" indent="-168275">
              <a:buClr>
                <a:schemeClr val="accent2"/>
              </a:buClr>
              <a:buFontTx/>
              <a:buChar char="-"/>
              <a:defRPr sz="1400"/>
            </a:lvl4pPr>
            <a:lvl5pPr marL="1719263" indent="-177800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90319-EC50-46CA-86DD-0C90603A16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9029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147425" y="6218238"/>
            <a:ext cx="771525" cy="623887"/>
          </a:xfrm>
          <a:prstGeom prst="rect">
            <a:avLst/>
          </a:prstGeom>
          <a:solidFill>
            <a:schemeClr val="bg1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105525" y="993775"/>
            <a:ext cx="11113" cy="5224463"/>
          </a:xfrm>
          <a:prstGeom prst="line">
            <a:avLst/>
          </a:prstGeom>
          <a:ln w="952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 Single Corner Rectangle 7"/>
          <p:cNvSpPr/>
          <p:nvPr userDrawn="1"/>
        </p:nvSpPr>
        <p:spPr>
          <a:xfrm>
            <a:off x="0" y="6364288"/>
            <a:ext cx="11583988" cy="504825"/>
          </a:xfrm>
          <a:prstGeom prst="round1Rect">
            <a:avLst>
              <a:gd name="adj" fmla="val 50000"/>
            </a:avLst>
          </a:pr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85800" y="1074738"/>
            <a:ext cx="5308547" cy="50752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/>
            </a:lvl1pPr>
            <a:lvl2pPr marL="457200" indent="-169863">
              <a:buClr>
                <a:schemeClr val="accent2"/>
              </a:buClr>
              <a:defRPr/>
            </a:lvl2pPr>
            <a:lvl3pPr marL="804863" indent="-177800">
              <a:buClr>
                <a:schemeClr val="accent2"/>
              </a:buClr>
              <a:defRPr/>
            </a:lvl3pPr>
            <a:lvl4pPr marL="1201738" indent="-168275">
              <a:buClr>
                <a:schemeClr val="accent2"/>
              </a:buClr>
              <a:buFontTx/>
              <a:buChar char="-"/>
              <a:defRPr sz="1400"/>
            </a:lvl4pPr>
            <a:lvl5pPr marL="1719263" indent="-177800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17720" y="1074738"/>
            <a:ext cx="5308547" cy="50752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/>
            </a:lvl1pPr>
            <a:lvl2pPr marL="457200" indent="-169863">
              <a:buClr>
                <a:schemeClr val="accent2"/>
              </a:buClr>
              <a:defRPr/>
            </a:lvl2pPr>
            <a:lvl3pPr marL="804863" indent="-177800">
              <a:buClr>
                <a:schemeClr val="accent2"/>
              </a:buClr>
              <a:defRPr/>
            </a:lvl3pPr>
            <a:lvl4pPr marL="1201738" indent="-168275">
              <a:buClr>
                <a:schemeClr val="accent2"/>
              </a:buClr>
              <a:buFontTx/>
              <a:buChar char="-"/>
              <a:defRPr sz="1400"/>
            </a:lvl4pPr>
            <a:lvl5pPr marL="1719263" indent="-177800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48363-7B53-4441-B998-C6923EC0AF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9657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 bwMode="auto">
          <a:xfrm flipH="1">
            <a:off x="592138" y="3698875"/>
            <a:ext cx="10953750" cy="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 userDrawn="1"/>
        </p:nvCxnSpPr>
        <p:spPr bwMode="auto">
          <a:xfrm>
            <a:off x="6140450" y="962025"/>
            <a:ext cx="0" cy="5445125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6259493" y="962652"/>
            <a:ext cx="5429251" cy="26294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92666" y="962652"/>
            <a:ext cx="5429251" cy="26294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576000" y="331305"/>
            <a:ext cx="11128904" cy="52511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275653" y="3804586"/>
            <a:ext cx="5429251" cy="26294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08827" y="3804586"/>
            <a:ext cx="5429251" cy="26294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585C2-68A4-4828-902A-36B00A93789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79399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Layou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chemeClr val="bg1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ound Single Corner Rectangle 8"/>
          <p:cNvSpPr/>
          <p:nvPr userDrawn="1"/>
        </p:nvSpPr>
        <p:spPr>
          <a:xfrm>
            <a:off x="0" y="6364288"/>
            <a:ext cx="11583988" cy="504825"/>
          </a:xfrm>
          <a:prstGeom prst="round1Rect">
            <a:avLst>
              <a:gd name="adj" fmla="val 50000"/>
            </a:avLst>
          </a:pr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6140450" y="962025"/>
            <a:ext cx="0" cy="5445125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 userDrawn="1"/>
        </p:nvCxnSpPr>
        <p:spPr bwMode="auto">
          <a:xfrm flipH="1">
            <a:off x="592138" y="3579813"/>
            <a:ext cx="11112500" cy="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92666" y="962652"/>
            <a:ext cx="5429251" cy="25447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>
                <a:solidFill>
                  <a:schemeClr val="tx1"/>
                </a:solidFill>
              </a:defRPr>
            </a:lvl1pPr>
            <a:lvl2pPr marL="457200" indent="-169863"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2pPr>
            <a:lvl3pPr marL="804863" indent="-177800">
              <a:buClr>
                <a:schemeClr val="accent2"/>
              </a:buClr>
              <a:defRPr sz="1400">
                <a:solidFill>
                  <a:schemeClr val="tx1"/>
                </a:solidFill>
              </a:defRPr>
            </a:lvl3pPr>
            <a:lvl4pPr marL="1201738" indent="-168275">
              <a:buClr>
                <a:schemeClr val="accent2"/>
              </a:buClr>
              <a:buFontTx/>
              <a:buChar char="-"/>
              <a:defRPr sz="1200">
                <a:solidFill>
                  <a:schemeClr val="tx1"/>
                </a:solidFill>
              </a:defRPr>
            </a:lvl4pPr>
            <a:lvl5pPr marL="1719263" indent="-177800">
              <a:buClr>
                <a:schemeClr val="accent2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92159" y="371062"/>
            <a:ext cx="11053655" cy="485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275653" y="962652"/>
            <a:ext cx="5429251" cy="25447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buFont typeface="Arial" panose="020B0604020202020204" pitchFamily="34" charset="0"/>
              <a:buChar char="-"/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592159" y="3654408"/>
            <a:ext cx="5429251" cy="25447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6270367" y="3654408"/>
            <a:ext cx="5429251" cy="25447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2"/>
              </a:buClr>
              <a:defRPr sz="1800"/>
            </a:lvl1pPr>
            <a:lvl2pPr marL="457200" indent="-169863">
              <a:buClr>
                <a:schemeClr val="accent2"/>
              </a:buClr>
              <a:defRPr sz="1600"/>
            </a:lvl2pPr>
            <a:lvl3pPr marL="804863" indent="-177800">
              <a:buClr>
                <a:schemeClr val="accent2"/>
              </a:buClr>
              <a:defRPr sz="1400"/>
            </a:lvl3pPr>
            <a:lvl4pPr marL="1201738" indent="-168275">
              <a:buClr>
                <a:schemeClr val="accent2"/>
              </a:buClr>
              <a:buFontTx/>
              <a:buChar char="-"/>
              <a:defRPr sz="1200"/>
            </a:lvl4pPr>
            <a:lvl5pPr marL="1719263" indent="-177800"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F7900-018E-47DA-B915-61142DE0D90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0686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D597F-44E4-46F4-8D1A-A44A7E7D872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56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Layout W/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9239250" y="6350000"/>
            <a:ext cx="2654300" cy="50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ound Single Corner Rectangle 4"/>
          <p:cNvSpPr/>
          <p:nvPr userDrawn="1"/>
        </p:nvSpPr>
        <p:spPr>
          <a:xfrm>
            <a:off x="0" y="6364288"/>
            <a:ext cx="11583988" cy="504825"/>
          </a:xfrm>
          <a:prstGeom prst="round1Rect">
            <a:avLst>
              <a:gd name="adj" fmla="val 50000"/>
            </a:avLst>
          </a:pr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15384" y="6384610"/>
            <a:ext cx="11063816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136F5-B760-4CB9-8887-2860879E15D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4404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9726"/>
            <a:ext cx="12192000" cy="4984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09538-BB9A-4E8C-A50F-1F4EB6EDDB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6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Page (Chart, Graph or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45720" rIns="45720" rtlCol="0" anchor="ctr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8940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B51A3E0-750E-4EA2-B115-358BEB2254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C86B46D-2241-4AFB-A245-703B201EA4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A4D01D-3277-4605-974E-287FCA3BA8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7294B-519E-40EE-B7A6-D9DA169007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4733409"/>
      </p:ext>
    </p:extLst>
  </p:cSld>
  <p:clrMapOvr>
    <a:masterClrMapping/>
  </p:clrMapOvr>
  <p:transition spd="med">
    <p:randomBa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3538A-4A54-4A25-9BD2-E79855D6A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08997-B423-407B-B60D-8D5DFC37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4EC18-1D2B-4535-B738-0E53AFE266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64B098-3BC3-46B7-9278-55E699AD37C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-1" y="5867400"/>
            <a:ext cx="12192000" cy="495299"/>
          </a:xfrm>
          <a:solidFill>
            <a:schemeClr val="accent1"/>
          </a:solidFill>
        </p:spPr>
        <p:txBody>
          <a:bodyPr lIns="493776" tIns="45720" rIns="493776" bIns="45720" anchor="ctr" anchorCtr="0">
            <a:noAutofit/>
          </a:bodyPr>
          <a:lstStyle>
            <a:lvl1pPr algn="ctr">
              <a:lnSpc>
                <a:spcPct val="9000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600"/>
            </a:lvl5pPr>
          </a:lstStyle>
          <a:p>
            <a:pPr lvl="0"/>
            <a:r>
              <a:rPr lang="en-US"/>
              <a:t>Key Takeaway Text</a:t>
            </a:r>
          </a:p>
        </p:txBody>
      </p:sp>
    </p:spTree>
    <p:extLst>
      <p:ext uri="{BB962C8B-B14F-4D97-AF65-F5344CB8AC3E}">
        <p14:creationId xmlns:p14="http://schemas.microsoft.com/office/powerpoint/2010/main" val="7708214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0A38-A16A-446F-8129-A3FC3425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BDF14-DE64-4CDC-8651-F845B5598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409701"/>
            <a:ext cx="5372100" cy="44576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A6FEB-0F20-4122-83B7-A3A8BF9EA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4EC18-1D2B-4535-B738-0E53AFE266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CF9CDEF-0719-484F-8C20-787B9E5CF7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4600" y="1409700"/>
            <a:ext cx="5372100" cy="4457700"/>
          </a:xfrm>
          <a:pattFill prst="wdUpDiag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064076E-2966-4D1B-8F30-6885CA148AF4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-1" y="5867400"/>
            <a:ext cx="12192000" cy="495299"/>
          </a:xfrm>
          <a:solidFill>
            <a:schemeClr val="accent1"/>
          </a:solidFill>
        </p:spPr>
        <p:txBody>
          <a:bodyPr lIns="493776" tIns="45720" rIns="493776" bIns="45720" anchor="ctr" anchorCtr="0">
            <a:noAutofit/>
          </a:bodyPr>
          <a:lstStyle>
            <a:lvl1pPr algn="ctr">
              <a:lnSpc>
                <a:spcPct val="9000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600"/>
            </a:lvl5pPr>
          </a:lstStyle>
          <a:p>
            <a:pPr lvl="0"/>
            <a:r>
              <a:rPr lang="en-US"/>
              <a:t>Key Takeaway Text</a:t>
            </a:r>
          </a:p>
        </p:txBody>
      </p:sp>
    </p:spTree>
    <p:extLst>
      <p:ext uri="{BB962C8B-B14F-4D97-AF65-F5344CB8AC3E}">
        <p14:creationId xmlns:p14="http://schemas.microsoft.com/office/powerpoint/2010/main" val="3803682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696">
          <p15:clr>
            <a:srgbClr val="FBAE40"/>
          </p15:clr>
        </p15:guide>
        <p15:guide id="3" pos="398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0A38-A16A-446F-8129-A3FC3425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BDF14-DE64-4CDC-8651-F845B5598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A6FEB-0F20-4122-83B7-A3A8BF9EA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4EC18-1D2B-4535-B738-0E53AFE266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0F7696B-AED7-4649-B1BE-83104AF7ADDD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-1" y="5867400"/>
            <a:ext cx="12192000" cy="495299"/>
          </a:xfrm>
          <a:solidFill>
            <a:srgbClr val="DC202E"/>
          </a:solidFill>
        </p:spPr>
        <p:txBody>
          <a:bodyPr lIns="493776" tIns="45720" rIns="493776" bIns="45720" anchor="ctr" anchorCtr="0">
            <a:noAutofit/>
          </a:bodyPr>
          <a:lstStyle>
            <a:lvl1pPr algn="ctr">
              <a:lnSpc>
                <a:spcPct val="9000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600"/>
            </a:lvl5pPr>
          </a:lstStyle>
          <a:p>
            <a:pPr lvl="0"/>
            <a:r>
              <a:rPr lang="en-US"/>
              <a:t>Key Takeaway Text</a:t>
            </a:r>
          </a:p>
        </p:txBody>
      </p:sp>
    </p:spTree>
    <p:extLst>
      <p:ext uri="{BB962C8B-B14F-4D97-AF65-F5344CB8AC3E}">
        <p14:creationId xmlns:p14="http://schemas.microsoft.com/office/powerpoint/2010/main" val="670107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3538A-4A54-4A25-9BD2-E79855D6A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08997-B423-407B-B60D-8D5DFC37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4EC18-1D2B-4535-B738-0E53AFE266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64B098-3BC3-46B7-9278-55E699AD37C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-1" y="5867400"/>
            <a:ext cx="12192000" cy="495299"/>
          </a:xfrm>
          <a:solidFill>
            <a:schemeClr val="accent1"/>
          </a:solidFill>
        </p:spPr>
        <p:txBody>
          <a:bodyPr lIns="493776" tIns="45720" rIns="493776" bIns="45720" anchor="ctr" anchorCtr="0">
            <a:noAutofit/>
          </a:bodyPr>
          <a:lstStyle>
            <a:lvl1pPr algn="ctr">
              <a:lnSpc>
                <a:spcPct val="9000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600"/>
            </a:lvl5pPr>
          </a:lstStyle>
          <a:p>
            <a:pPr lvl="0"/>
            <a:r>
              <a:rPr lang="en-US"/>
              <a:t>Key Takeaway Text</a:t>
            </a:r>
          </a:p>
        </p:txBody>
      </p:sp>
    </p:spTree>
    <p:extLst>
      <p:ext uri="{BB962C8B-B14F-4D97-AF65-F5344CB8AC3E}">
        <p14:creationId xmlns:p14="http://schemas.microsoft.com/office/powerpoint/2010/main" val="28979909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lti-Imag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2852738" y="5659221"/>
            <a:ext cx="0" cy="822960"/>
          </a:xfrm>
          <a:prstGeom prst="line">
            <a:avLst/>
          </a:prstGeom>
          <a:ln w="952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2864782" y="6222292"/>
            <a:ext cx="6617885" cy="254118"/>
          </a:xfrm>
          <a:prstGeom prst="rect">
            <a:avLst/>
          </a:prstGeom>
        </p:spPr>
        <p:txBody>
          <a:bodyPr vert="horz" anchor="ctr"/>
          <a:lstStyle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2864782" y="5960247"/>
            <a:ext cx="6617885" cy="249655"/>
          </a:xfrm>
          <a:prstGeom prst="rect">
            <a:avLst/>
          </a:prstGeom>
        </p:spPr>
        <p:txBody>
          <a:bodyPr vert="horz" anchor="ctr"/>
          <a:lstStyle>
            <a:lvl1pPr>
              <a:defRPr sz="2400" b="1" i="0" cap="all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45660" y="6220656"/>
            <a:ext cx="2504314" cy="230945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45660" y="5916070"/>
            <a:ext cx="2499504" cy="248524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511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0.emf"/><Relationship Id="rId5" Type="http://schemas.openxmlformats.org/officeDocument/2006/relationships/slideLayout" Target="../slideLayouts/slideLayout16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image" Target="file:///\\localhost\Volumes\DMS-Server\Clients\Honeywell%20PPT%20\Honeywell%20-%20Freestanding%20Logos\Honeywell%20-%20Freestanding%20Logo%20RGB.png" TargetMode="Externa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E1E0F62B-57F0-4EC1-8957-771B6E221F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"/>
          <a:stretch>
            <a:fillRect/>
          </a:stretch>
        </p:blipFill>
        <p:spPr bwMode="auto">
          <a:xfrm>
            <a:off x="8140700" y="2030413"/>
            <a:ext cx="4083050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C:\work\MI-CELL\3.CONCEPTS\RENDERS\CONCEPT 1\FINAL_4\CON 1 REFINED_2.184.jpg">
            <a:extLst>
              <a:ext uri="{FF2B5EF4-FFF2-40B4-BE49-F238E27FC236}">
                <a16:creationId xmlns:a16="http://schemas.microsoft.com/office/drawing/2014/main" id="{C482B954-38AE-4F1A-B90F-09C5898440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0" b="7985"/>
          <a:stretch>
            <a:fillRect/>
          </a:stretch>
        </p:blipFill>
        <p:spPr bwMode="auto">
          <a:xfrm>
            <a:off x="4358633" y="3313860"/>
            <a:ext cx="3657600" cy="227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B91B9643-F662-4FED-B90A-E9EFF298B8B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28575"/>
            <a:ext cx="4248151" cy="566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Corner-01 copy.png">
            <a:extLst>
              <a:ext uri="{FF2B5EF4-FFF2-40B4-BE49-F238E27FC236}">
                <a16:creationId xmlns:a16="http://schemas.microsoft.com/office/drawing/2014/main" id="{8EFD2838-C978-465F-8516-68945A9A16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2538"/>
            <a:ext cx="12188825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3200" y="5959015"/>
            <a:ext cx="1788000" cy="51685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11CAB4-5578-4E8B-9F63-CA416FE878B1}"/>
              </a:ext>
            </a:extLst>
          </p:cNvPr>
          <p:cNvSpPr/>
          <p:nvPr userDrawn="1"/>
        </p:nvSpPr>
        <p:spPr>
          <a:xfrm>
            <a:off x="4358633" y="-37541"/>
            <a:ext cx="3657600" cy="3349045"/>
          </a:xfrm>
          <a:prstGeom prst="rect">
            <a:avLst/>
          </a:prstGeom>
          <a:gradFill rotWithShape="1">
            <a:gsLst>
              <a:gs pos="0">
                <a:srgbClr val="000000">
                  <a:tint val="100000"/>
                  <a:shade val="100000"/>
                  <a:satMod val="130000"/>
                </a:srgbClr>
              </a:gs>
              <a:gs pos="100000">
                <a:srgbClr val="000000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1EEEA95E-8CDD-430F-8DB4-0B69FB45F9D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41" b="206"/>
          <a:stretch>
            <a:fillRect/>
          </a:stretch>
        </p:blipFill>
        <p:spPr bwMode="auto">
          <a:xfrm>
            <a:off x="8140700" y="-73025"/>
            <a:ext cx="41148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CFA0F88-0F45-4BB9-8159-D89654447B43}"/>
              </a:ext>
            </a:extLst>
          </p:cNvPr>
          <p:cNvSpPr/>
          <p:nvPr userDrawn="1"/>
        </p:nvSpPr>
        <p:spPr>
          <a:xfrm>
            <a:off x="4243388" y="3176859"/>
            <a:ext cx="3840480" cy="13716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2" name="Picture 21" descr="A picture containing refrigerator, indoor, open, door&#10;&#10;Description automatically generated">
            <a:extLst>
              <a:ext uri="{FF2B5EF4-FFF2-40B4-BE49-F238E27FC236}">
                <a16:creationId xmlns:a16="http://schemas.microsoft.com/office/drawing/2014/main" id="{DFB1B47E-64EE-4DA8-9BBF-B1B694A063D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033" y="-43682"/>
            <a:ext cx="3392021" cy="30386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564" r:id="rId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Neue BoldCond"/>
          <a:ea typeface="HelveticaNeue BoldCond"/>
          <a:cs typeface="HelveticaNeue BoldCond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Helvetica 55 Roman"/>
          <a:ea typeface="Helvetica 55 Roman"/>
          <a:cs typeface="Helvetica 55 Roman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 Neue"/>
          <a:ea typeface="Helvetica Neue"/>
          <a:cs typeface="Helvetica Neue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Helvetica Neue"/>
          <a:ea typeface="Helvetica Neue"/>
          <a:cs typeface="Helvetica Neue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863" y="0"/>
            <a:ext cx="1810137" cy="1810137"/>
          </a:xfrm>
          <a:prstGeom prst="rect">
            <a:avLst/>
          </a:prstGeom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357188"/>
            <a:ext cx="104806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5900" y="0"/>
            <a:ext cx="674688" cy="504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 i="0">
                <a:solidFill>
                  <a:schemeClr val="bg1"/>
                </a:solidFill>
                <a:latin typeface="+mn-lt"/>
                <a:cs typeface="HelveticaNeue MediumCond"/>
              </a:defRPr>
            </a:lvl1pPr>
          </a:lstStyle>
          <a:p>
            <a:pPr>
              <a:defRPr/>
            </a:pPr>
            <a:fld id="{C05CE228-874B-4B88-8E7B-BE8A20977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4200081" y="6656832"/>
            <a:ext cx="3506088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700" dirty="0">
                <a:solidFill>
                  <a:schemeClr val="accent3"/>
                </a:solidFill>
                <a:cs typeface="Arial" panose="020B0604020202020204" pitchFamily="34" charset="0"/>
              </a:rPr>
              <a:t>Honeywell Confidential - © 2017 by Honeywell International Inc. All rights reserved.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712788" y="6656832"/>
            <a:ext cx="1248739" cy="200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Honeywell Internal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956" y="6329244"/>
            <a:ext cx="1280160" cy="3566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560" r:id="rId1"/>
    <p:sldLayoutId id="2147493565" r:id="rId2"/>
    <p:sldLayoutId id="2147493566" r:id="rId3"/>
    <p:sldLayoutId id="2147493561" r:id="rId4"/>
    <p:sldLayoutId id="2147493562" r:id="rId5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698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0842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863" y="0"/>
            <a:ext cx="1810137" cy="1810137"/>
          </a:xfrm>
          <a:prstGeom prst="rect">
            <a:avLst/>
          </a:prstGeom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357188"/>
            <a:ext cx="1050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3076" name="Rectangle 23"/>
          <p:cNvSpPr>
            <a:spLocks noChangeArrowheads="1"/>
          </p:cNvSpPr>
          <p:nvPr/>
        </p:nvSpPr>
        <p:spPr bwMode="auto">
          <a:xfrm>
            <a:off x="4214369" y="6162039"/>
            <a:ext cx="3506088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700" dirty="0">
                <a:solidFill>
                  <a:schemeClr val="accent3"/>
                </a:solidFill>
                <a:cs typeface="Arial" panose="020B0604020202020204" pitchFamily="34" charset="0"/>
              </a:rPr>
              <a:t>Honeywell Confidential - © 2017 by Honeywell International Inc. All rights reserved.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5900" y="0"/>
            <a:ext cx="674688" cy="504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 i="0">
                <a:solidFill>
                  <a:schemeClr val="bg1"/>
                </a:solidFill>
                <a:latin typeface="+mn-lt"/>
                <a:cs typeface="HelveticaNeue MediumCond"/>
              </a:defRPr>
            </a:lvl1pPr>
          </a:lstStyle>
          <a:p>
            <a:pPr>
              <a:defRPr/>
            </a:pPr>
            <a:fld id="{C7F57E65-5E51-47D0-99CC-FC05E212C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12788" y="6147014"/>
            <a:ext cx="1490916" cy="200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Honeywell Internal</a:t>
            </a:r>
            <a:endParaRPr lang="en-US" dirty="0"/>
          </a:p>
        </p:txBody>
      </p:sp>
      <p:sp>
        <p:nvSpPr>
          <p:cNvPr id="8" name="Round Single Corner Rectangle 7"/>
          <p:cNvSpPr/>
          <p:nvPr/>
        </p:nvSpPr>
        <p:spPr>
          <a:xfrm>
            <a:off x="0" y="6377149"/>
            <a:ext cx="11583988" cy="504825"/>
          </a:xfrm>
          <a:prstGeom prst="round1Rect">
            <a:avLst>
              <a:gd name="adj" fmla="val 50000"/>
            </a:avLst>
          </a:pr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567" r:id="rId1"/>
    <p:sldLayoutId id="2147493568" r:id="rId2"/>
    <p:sldLayoutId id="2147493569" r:id="rId3"/>
    <p:sldLayoutId id="2147493570" r:id="rId4"/>
    <p:sldLayoutId id="2147493572" r:id="rId5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698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0842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9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72" progId="TCLayout.ActiveDocument.1">
                  <p:embed/>
                </p:oleObj>
              </mc:Choice>
              <mc:Fallback>
                <p:oleObj name="think-cell Slide" r:id="rId10" imgW="572" imgH="572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Freeform: Shape 20"/>
          <p:cNvSpPr/>
          <p:nvPr userDrawn="1"/>
        </p:nvSpPr>
        <p:spPr>
          <a:xfrm>
            <a:off x="10504404" y="0"/>
            <a:ext cx="1674681" cy="1599968"/>
          </a:xfrm>
          <a:custGeom>
            <a:avLst/>
            <a:gdLst>
              <a:gd name="connsiteX0" fmla="*/ 0 w 1674681"/>
              <a:gd name="connsiteY0" fmla="*/ 0 h 1599968"/>
              <a:gd name="connsiteX1" fmla="*/ 1674681 w 1674681"/>
              <a:gd name="connsiteY1" fmla="*/ 0 h 1599968"/>
              <a:gd name="connsiteX2" fmla="*/ 1674681 w 1674681"/>
              <a:gd name="connsiteY2" fmla="*/ 1599968 h 1599968"/>
              <a:gd name="connsiteX3" fmla="*/ 1669059 w 1674681"/>
              <a:gd name="connsiteY3" fmla="*/ 1599968 h 1599968"/>
              <a:gd name="connsiteX4" fmla="*/ 1665594 w 1674681"/>
              <a:gd name="connsiteY4" fmla="*/ 1534110 h 1599968"/>
              <a:gd name="connsiteX5" fmla="*/ 135609 w 1674681"/>
              <a:gd name="connsiteY5" fmla="*/ 18431 h 159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681" h="1599968">
                <a:moveTo>
                  <a:pt x="0" y="0"/>
                </a:moveTo>
                <a:lnTo>
                  <a:pt x="1674681" y="0"/>
                </a:lnTo>
                <a:lnTo>
                  <a:pt x="1674681" y="1599968"/>
                </a:lnTo>
                <a:lnTo>
                  <a:pt x="1669059" y="1599968"/>
                </a:lnTo>
                <a:lnTo>
                  <a:pt x="1665594" y="1534110"/>
                </a:lnTo>
                <a:cubicBezTo>
                  <a:pt x="1592306" y="835117"/>
                  <a:pt x="979629" y="172298"/>
                  <a:pt x="135609" y="18431"/>
                </a:cubicBezTo>
                <a:close/>
              </a:path>
            </a:pathLst>
          </a:custGeom>
          <a:gradFill flip="none" rotWithShape="1">
            <a:gsLst>
              <a:gs pos="46000">
                <a:srgbClr val="CE2B1F"/>
              </a:gs>
              <a:gs pos="61000">
                <a:srgbClr val="EE3124"/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EE312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-313689" y="-311099"/>
            <a:ext cx="12814617" cy="7477866"/>
            <a:chOff x="-313689" y="-311099"/>
            <a:chExt cx="12814617" cy="7477866"/>
          </a:xfrm>
        </p:grpSpPr>
        <p:grpSp>
          <p:nvGrpSpPr>
            <p:cNvPr id="30" name="Group 29"/>
            <p:cNvGrpSpPr/>
            <p:nvPr userDrawn="1"/>
          </p:nvGrpSpPr>
          <p:grpSpPr>
            <a:xfrm>
              <a:off x="-313689" y="1297123"/>
              <a:ext cx="182881" cy="4762033"/>
              <a:chOff x="-186689" y="1297123"/>
              <a:chExt cx="182881" cy="4762033"/>
            </a:xfrm>
          </p:grpSpPr>
          <p:cxnSp>
            <p:nvCxnSpPr>
              <p:cNvPr id="40" name="Straight Connector 39"/>
              <p:cNvCxnSpPr>
                <a:cxnSpLocks/>
              </p:cNvCxnSpPr>
              <p:nvPr userDrawn="1"/>
            </p:nvCxnSpPr>
            <p:spPr>
              <a:xfrm rot="16200000">
                <a:off x="-95248" y="5967716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cxnSpLocks/>
              </p:cNvCxnSpPr>
              <p:nvPr userDrawn="1"/>
            </p:nvCxnSpPr>
            <p:spPr>
              <a:xfrm rot="16200000">
                <a:off x="-95249" y="1205683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 userDrawn="1"/>
          </p:nvGrpSpPr>
          <p:grpSpPr>
            <a:xfrm>
              <a:off x="833437" y="-311099"/>
              <a:ext cx="10529888" cy="182880"/>
              <a:chOff x="833437" y="-184099"/>
              <a:chExt cx="10529888" cy="182880"/>
            </a:xfrm>
          </p:grpSpPr>
          <p:cxnSp>
            <p:nvCxnSpPr>
              <p:cNvPr id="38" name="Straight Connector 37"/>
              <p:cNvCxnSpPr/>
              <p:nvPr userDrawn="1"/>
            </p:nvCxnSpPr>
            <p:spPr>
              <a:xfrm>
                <a:off x="11363325" y="-184099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 userDrawn="1"/>
            </p:nvCxnSpPr>
            <p:spPr>
              <a:xfrm>
                <a:off x="833437" y="-184099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 userDrawn="1"/>
          </p:nvGrpSpPr>
          <p:grpSpPr>
            <a:xfrm>
              <a:off x="12318047" y="1297123"/>
              <a:ext cx="182881" cy="4762033"/>
              <a:chOff x="-186689" y="1297123"/>
              <a:chExt cx="182881" cy="4762033"/>
            </a:xfrm>
          </p:grpSpPr>
          <p:cxnSp>
            <p:nvCxnSpPr>
              <p:cNvPr id="36" name="Straight Connector 35"/>
              <p:cNvCxnSpPr>
                <a:cxnSpLocks/>
              </p:cNvCxnSpPr>
              <p:nvPr userDrawn="1"/>
            </p:nvCxnSpPr>
            <p:spPr>
              <a:xfrm rot="16200000">
                <a:off x="-95248" y="5967716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cxnSpLocks/>
              </p:cNvCxnSpPr>
              <p:nvPr userDrawn="1"/>
            </p:nvCxnSpPr>
            <p:spPr>
              <a:xfrm rot="16200000">
                <a:off x="-95249" y="1205683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/>
            <p:cNvGrpSpPr/>
            <p:nvPr userDrawn="1"/>
          </p:nvGrpSpPr>
          <p:grpSpPr>
            <a:xfrm>
              <a:off x="833437" y="6983887"/>
              <a:ext cx="10529888" cy="182880"/>
              <a:chOff x="833437" y="-184099"/>
              <a:chExt cx="10529888" cy="182880"/>
            </a:xfrm>
          </p:grpSpPr>
          <p:cxnSp>
            <p:nvCxnSpPr>
              <p:cNvPr id="34" name="Straight Connector 33"/>
              <p:cNvCxnSpPr/>
              <p:nvPr userDrawn="1"/>
            </p:nvCxnSpPr>
            <p:spPr>
              <a:xfrm>
                <a:off x="11363325" y="-184099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>
              <a:xfrm>
                <a:off x="833437" y="-184099"/>
                <a:ext cx="0" cy="182880"/>
              </a:xfrm>
              <a:prstGeom prst="line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357188"/>
            <a:ext cx="104806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3360" y="0"/>
            <a:ext cx="548640" cy="504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 i="0">
                <a:solidFill>
                  <a:schemeClr val="bg1"/>
                </a:solidFill>
                <a:latin typeface="+mn-lt"/>
                <a:cs typeface="HelveticaNeue MediumCond"/>
              </a:defRPr>
            </a:lvl1pPr>
          </a:lstStyle>
          <a:p>
            <a:pPr>
              <a:defRPr/>
            </a:pPr>
            <a:fld id="{C05CE228-874B-4B88-8E7B-BE8A20977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23"/>
          <p:cNvSpPr>
            <a:spLocks noChangeArrowheads="1"/>
          </p:cNvSpPr>
          <p:nvPr userDrawn="1"/>
        </p:nvSpPr>
        <p:spPr bwMode="auto">
          <a:xfrm>
            <a:off x="4342956" y="6162039"/>
            <a:ext cx="2491388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700" dirty="0">
                <a:solidFill>
                  <a:schemeClr val="accent3"/>
                </a:solidFill>
                <a:cs typeface="Arial" panose="020B0604020202020204" pitchFamily="34" charset="0"/>
              </a:rPr>
              <a:t>© 2018 by Honeywell International Inc. All rights reserved.</a:t>
            </a:r>
          </a:p>
        </p:txBody>
      </p:sp>
      <p:sp>
        <p:nvSpPr>
          <p:cNvPr id="25" name="Freeform: Shape 24"/>
          <p:cNvSpPr/>
          <p:nvPr userDrawn="1"/>
        </p:nvSpPr>
        <p:spPr>
          <a:xfrm>
            <a:off x="-1659" y="6353175"/>
            <a:ext cx="11583988" cy="504825"/>
          </a:xfrm>
          <a:custGeom>
            <a:avLst/>
            <a:gdLst>
              <a:gd name="connsiteX0" fmla="*/ 0 w 11583988"/>
              <a:gd name="connsiteY0" fmla="*/ 0 h 504825"/>
              <a:gd name="connsiteX1" fmla="*/ 11107861 w 11583988"/>
              <a:gd name="connsiteY1" fmla="*/ 0 h 504825"/>
              <a:gd name="connsiteX2" fmla="*/ 11107861 w 11583988"/>
              <a:gd name="connsiteY2" fmla="*/ 3666 h 504825"/>
              <a:gd name="connsiteX3" fmla="*/ 11138716 w 11583988"/>
              <a:gd name="connsiteY3" fmla="*/ 5224 h 504825"/>
              <a:gd name="connsiteX4" fmla="*/ 11581646 w 11583988"/>
              <a:gd name="connsiteY4" fmla="*/ 496052 h 504825"/>
              <a:gd name="connsiteX5" fmla="*/ 11581646 w 11583988"/>
              <a:gd name="connsiteY5" fmla="*/ 501988 h 504825"/>
              <a:gd name="connsiteX6" fmla="*/ 11583988 w 11583988"/>
              <a:gd name="connsiteY6" fmla="*/ 501988 h 504825"/>
              <a:gd name="connsiteX7" fmla="*/ 11583988 w 11583988"/>
              <a:gd name="connsiteY7" fmla="*/ 504825 h 504825"/>
              <a:gd name="connsiteX8" fmla="*/ 0 w 11583988"/>
              <a:gd name="connsiteY8" fmla="*/ 50482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3988" h="504825">
                <a:moveTo>
                  <a:pt x="0" y="0"/>
                </a:moveTo>
                <a:lnTo>
                  <a:pt x="11107861" y="0"/>
                </a:lnTo>
                <a:lnTo>
                  <a:pt x="11107861" y="3666"/>
                </a:lnTo>
                <a:lnTo>
                  <a:pt x="11138716" y="5224"/>
                </a:lnTo>
                <a:cubicBezTo>
                  <a:pt x="11387503" y="30490"/>
                  <a:pt x="11581646" y="240599"/>
                  <a:pt x="11581646" y="496052"/>
                </a:cubicBezTo>
                <a:lnTo>
                  <a:pt x="11581646" y="501988"/>
                </a:lnTo>
                <a:lnTo>
                  <a:pt x="11583988" y="501988"/>
                </a:lnTo>
                <a:lnTo>
                  <a:pt x="11583988" y="504825"/>
                </a:lnTo>
                <a:lnTo>
                  <a:pt x="0" y="504825"/>
                </a:lnTo>
                <a:close/>
              </a:path>
            </a:pathLst>
          </a:custGeom>
          <a:solidFill>
            <a:schemeClr val="tx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51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74" r:id="rId1"/>
    <p:sldLayoutId id="2147493575" r:id="rId2"/>
    <p:sldLayoutId id="2147493576" r:id="rId3"/>
    <p:sldLayoutId id="2147493577" r:id="rId4"/>
    <p:sldLayoutId id="2147493578" r:id="rId5"/>
    <p:sldLayoutId id="2147493579" r:id="rId6"/>
    <p:sldLayoutId id="2147493580" r:id="rId7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698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0842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Rectangle 1"/>
          <p:cNvSpPr>
            <a:spLocks noChangeAspect="1"/>
          </p:cNvSpPr>
          <p:nvPr/>
        </p:nvSpPr>
        <p:spPr>
          <a:xfrm rot="5400000">
            <a:off x="10369296" y="0"/>
            <a:ext cx="1828800" cy="1828723"/>
          </a:xfrm>
          <a:custGeom>
            <a:avLst/>
            <a:gdLst>
              <a:gd name="connsiteX0" fmla="*/ 0 w 1371600"/>
              <a:gd name="connsiteY0" fmla="*/ 0 h 1532236"/>
              <a:gd name="connsiteX1" fmla="*/ 1142995 w 1371600"/>
              <a:gd name="connsiteY1" fmla="*/ 0 h 1532236"/>
              <a:gd name="connsiteX2" fmla="*/ 1371600 w 1371600"/>
              <a:gd name="connsiteY2" fmla="*/ 228605 h 1532236"/>
              <a:gd name="connsiteX3" fmla="*/ 1371600 w 1371600"/>
              <a:gd name="connsiteY3" fmla="*/ 1532236 h 1532236"/>
              <a:gd name="connsiteX4" fmla="*/ 0 w 1371600"/>
              <a:gd name="connsiteY4" fmla="*/ 1532236 h 1532236"/>
              <a:gd name="connsiteX5" fmla="*/ 0 w 1371600"/>
              <a:gd name="connsiteY5" fmla="*/ 0 h 1532236"/>
              <a:gd name="connsiteX0" fmla="*/ 0 w 1371600"/>
              <a:gd name="connsiteY0" fmla="*/ 0 h 1532236"/>
              <a:gd name="connsiteX1" fmla="*/ 1142995 w 1371600"/>
              <a:gd name="connsiteY1" fmla="*/ 0 h 1532236"/>
              <a:gd name="connsiteX2" fmla="*/ 1371600 w 1371600"/>
              <a:gd name="connsiteY2" fmla="*/ 228605 h 1532236"/>
              <a:gd name="connsiteX3" fmla="*/ 0 w 1371600"/>
              <a:gd name="connsiteY3" fmla="*/ 1532236 h 1532236"/>
              <a:gd name="connsiteX4" fmla="*/ 0 w 1371600"/>
              <a:gd name="connsiteY4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8 h 1532244"/>
              <a:gd name="connsiteX1" fmla="*/ 1142995 w 1142995"/>
              <a:gd name="connsiteY1" fmla="*/ 8 h 1532244"/>
              <a:gd name="connsiteX2" fmla="*/ 0 w 1142995"/>
              <a:gd name="connsiteY2" fmla="*/ 1532244 h 1532244"/>
              <a:gd name="connsiteX3" fmla="*/ 0 w 1142995"/>
              <a:gd name="connsiteY3" fmla="*/ 8 h 1532244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4012 w 1147007"/>
              <a:gd name="connsiteY0" fmla="*/ 9 h 1532245"/>
              <a:gd name="connsiteX1" fmla="*/ 1147007 w 1147007"/>
              <a:gd name="connsiteY1" fmla="*/ 9 h 1532245"/>
              <a:gd name="connsiteX2" fmla="*/ 4012 w 1147007"/>
              <a:gd name="connsiteY2" fmla="*/ 1532245 h 1532245"/>
              <a:gd name="connsiteX3" fmla="*/ 4012 w 1147007"/>
              <a:gd name="connsiteY3" fmla="*/ 9 h 1532245"/>
              <a:gd name="connsiteX0" fmla="*/ 0 w 1142995"/>
              <a:gd name="connsiteY0" fmla="*/ 9 h 1532245"/>
              <a:gd name="connsiteX1" fmla="*/ 1142995 w 1142995"/>
              <a:gd name="connsiteY1" fmla="*/ 9 h 1532245"/>
              <a:gd name="connsiteX2" fmla="*/ 0 w 1142995"/>
              <a:gd name="connsiteY2" fmla="*/ 1532245 h 1532245"/>
              <a:gd name="connsiteX3" fmla="*/ 0 w 1142995"/>
              <a:gd name="connsiteY3" fmla="*/ 9 h 1532245"/>
              <a:gd name="connsiteX0" fmla="*/ 0 w 1142995"/>
              <a:gd name="connsiteY0" fmla="*/ 64 h 1532300"/>
              <a:gd name="connsiteX1" fmla="*/ 1142995 w 1142995"/>
              <a:gd name="connsiteY1" fmla="*/ 64 h 1532300"/>
              <a:gd name="connsiteX2" fmla="*/ 0 w 1142995"/>
              <a:gd name="connsiteY2" fmla="*/ 1532300 h 1532300"/>
              <a:gd name="connsiteX3" fmla="*/ 0 w 1142995"/>
              <a:gd name="connsiteY3" fmla="*/ 64 h 1532300"/>
              <a:gd name="connsiteX0" fmla="*/ 0 w 1142995"/>
              <a:gd name="connsiteY0" fmla="*/ 64 h 1532300"/>
              <a:gd name="connsiteX1" fmla="*/ 1142995 w 1142995"/>
              <a:gd name="connsiteY1" fmla="*/ 64 h 1532300"/>
              <a:gd name="connsiteX2" fmla="*/ 0 w 1142995"/>
              <a:gd name="connsiteY2" fmla="*/ 1532300 h 1532300"/>
              <a:gd name="connsiteX3" fmla="*/ 0 w 1142995"/>
              <a:gd name="connsiteY3" fmla="*/ 64 h 1532300"/>
              <a:gd name="connsiteX0" fmla="*/ 0 w 1142995"/>
              <a:gd name="connsiteY0" fmla="*/ 76 h 1532312"/>
              <a:gd name="connsiteX1" fmla="*/ 1142995 w 1142995"/>
              <a:gd name="connsiteY1" fmla="*/ 76 h 1532312"/>
              <a:gd name="connsiteX2" fmla="*/ 0 w 1142995"/>
              <a:gd name="connsiteY2" fmla="*/ 1532312 h 1532312"/>
              <a:gd name="connsiteX3" fmla="*/ 0 w 1142995"/>
              <a:gd name="connsiteY3" fmla="*/ 76 h 1532312"/>
              <a:gd name="connsiteX0" fmla="*/ 0 w 1142995"/>
              <a:gd name="connsiteY0" fmla="*/ 83 h 1532319"/>
              <a:gd name="connsiteX1" fmla="*/ 1142995 w 1142995"/>
              <a:gd name="connsiteY1" fmla="*/ 83 h 1532319"/>
              <a:gd name="connsiteX2" fmla="*/ 0 w 1142995"/>
              <a:gd name="connsiteY2" fmla="*/ 1532319 h 1532319"/>
              <a:gd name="connsiteX3" fmla="*/ 0 w 1142995"/>
              <a:gd name="connsiteY3" fmla="*/ 83 h 1532319"/>
              <a:gd name="connsiteX0" fmla="*/ 0 w 1142995"/>
              <a:gd name="connsiteY0" fmla="*/ 87 h 1532323"/>
              <a:gd name="connsiteX1" fmla="*/ 1142995 w 1142995"/>
              <a:gd name="connsiteY1" fmla="*/ 87 h 1532323"/>
              <a:gd name="connsiteX2" fmla="*/ 0 w 1142995"/>
              <a:gd name="connsiteY2" fmla="*/ 1532323 h 1532323"/>
              <a:gd name="connsiteX3" fmla="*/ 0 w 1142995"/>
              <a:gd name="connsiteY3" fmla="*/ 87 h 1532323"/>
              <a:gd name="connsiteX0" fmla="*/ 0 w 1142995"/>
              <a:gd name="connsiteY0" fmla="*/ 87 h 1532323"/>
              <a:gd name="connsiteX1" fmla="*/ 1142995 w 1142995"/>
              <a:gd name="connsiteY1" fmla="*/ 87 h 1532323"/>
              <a:gd name="connsiteX2" fmla="*/ 0 w 1142995"/>
              <a:gd name="connsiteY2" fmla="*/ 1532323 h 1532323"/>
              <a:gd name="connsiteX3" fmla="*/ 0 w 1142995"/>
              <a:gd name="connsiteY3" fmla="*/ 87 h 1532323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  <a:gd name="connsiteX0" fmla="*/ 0 w 1142995"/>
              <a:gd name="connsiteY0" fmla="*/ 0 h 1532236"/>
              <a:gd name="connsiteX1" fmla="*/ 1142995 w 1142995"/>
              <a:gd name="connsiteY1" fmla="*/ 0 h 1532236"/>
              <a:gd name="connsiteX2" fmla="*/ 0 w 1142995"/>
              <a:gd name="connsiteY2" fmla="*/ 1532236 h 1532236"/>
              <a:gd name="connsiteX3" fmla="*/ 0 w 1142995"/>
              <a:gd name="connsiteY3" fmla="*/ 0 h 15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995" h="1532236">
                <a:moveTo>
                  <a:pt x="0" y="0"/>
                </a:moveTo>
                <a:lnTo>
                  <a:pt x="1142995" y="0"/>
                </a:lnTo>
                <a:cubicBezTo>
                  <a:pt x="511969" y="21249"/>
                  <a:pt x="3930" y="739945"/>
                  <a:pt x="0" y="1532236"/>
                </a:cubicBezTo>
                <a:cubicBezTo>
                  <a:pt x="4519" y="403311"/>
                  <a:pt x="0" y="510745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9525" cmpd="sng">
            <a:noFill/>
          </a:ln>
          <a:effectLst>
            <a:innerShdw blurRad="127000" dist="25400" dir="2700000">
              <a:schemeClr val="accent3">
                <a:lumMod val="50000"/>
                <a:alpha val="40000"/>
              </a:scheme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357188"/>
            <a:ext cx="1080452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5900" y="0"/>
            <a:ext cx="674688" cy="5048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 b="1">
                <a:solidFill>
                  <a:srgbClr val="FFFFFF"/>
                </a:solidFill>
                <a:latin typeface="HelveticaNeue MediumCond"/>
                <a:ea typeface="HelveticaNeue MediumCond"/>
                <a:cs typeface="HelveticaNeue MediumCond"/>
              </a:defRPr>
            </a:lvl1pPr>
          </a:lstStyle>
          <a:p>
            <a:pPr>
              <a:defRPr/>
            </a:pPr>
            <a:fld id="{B9F8168D-9D30-4D89-8A89-A3FD8071F0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31" name="Picture 10" descr="\\localhost\Volumes\DMS-Server\Clients\Honeywell PPT \Honeywell - Freestanding Logos\Honeywell - Freestanding Logo RGB.png"/>
          <p:cNvPicPr>
            <a:picLocks noChangeAspect="1"/>
          </p:cNvPicPr>
          <p:nvPr/>
        </p:nvPicPr>
        <p:blipFill>
          <a:blip r:embed="rId18" r:link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600" y="6519863"/>
            <a:ext cx="1371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59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84" r:id="rId1"/>
    <p:sldLayoutId id="2147493585" r:id="rId2"/>
    <p:sldLayoutId id="2147493586" r:id="rId3"/>
    <p:sldLayoutId id="2147493587" r:id="rId4"/>
    <p:sldLayoutId id="2147493588" r:id="rId5"/>
    <p:sldLayoutId id="2147493589" r:id="rId6"/>
    <p:sldLayoutId id="2147493590" r:id="rId7"/>
    <p:sldLayoutId id="2147493591" r:id="rId8"/>
    <p:sldLayoutId id="2147493592" r:id="rId9"/>
    <p:sldLayoutId id="2147493593" r:id="rId10"/>
    <p:sldLayoutId id="2147493594" r:id="rId11"/>
    <p:sldLayoutId id="2147493595" r:id="rId12"/>
    <p:sldLayoutId id="2147493596" r:id="rId13"/>
    <p:sldLayoutId id="2147493597" r:id="rId14"/>
    <p:sldLayoutId id="2147493598" r:id="rId15"/>
    <p:sldLayoutId id="2147493599" r:id="rId16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698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0842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 Neue"/>
          <a:ea typeface="Helvetica Neue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mercuryinstruments.com/media/products/erx/pics.php?current=ERX_Thumb1_NEW_Lg" TargetMode="Externa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mercuryinstruments.com/media/products/erx/pics.php?current=ERX_Thumb1_NEW_Lg" TargetMode="Externa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rcuryinstruments.com/media/products/erx/pics.php?current=ERX_Thumb1_NEW_L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ercuryinstruments.com/media/products/erx/pics.php?current=ERX_Thumb1_NEW_L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.png"/><Relationship Id="rId11" Type="http://schemas.openxmlformats.org/officeDocument/2006/relationships/image" Target="../media/image19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8.pn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wall.com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6991D8-46BE-47CC-B2C7-23999F338D5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64782" y="6316111"/>
            <a:ext cx="6617885" cy="25411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04/11/2022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810EA4-F44A-4544-823B-40CEB9FC68B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64781" y="5856267"/>
            <a:ext cx="6617887" cy="58731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CPA150 – 5G pulse accumulator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E51CEF-28DB-4363-B1EE-2BBB179179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17313" y="0"/>
            <a:ext cx="674687" cy="5048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ABB50FF-7BC1-4174-8B36-F4FCAB4F030A}" type="slidenum">
              <a:rPr lang="en-US" altLang="en-US" smtClean="0"/>
              <a:pPr>
                <a:defRPr/>
              </a:pPr>
              <a:t>0</a:t>
            </a:fld>
            <a:endParaRPr lang="en-US" altLang="en-US" dirty="0"/>
          </a:p>
        </p:txBody>
      </p:sp>
      <p:pic>
        <p:nvPicPr>
          <p:cNvPr id="3" name="Picture 2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CF1BDA36-16CC-A5D0-ED7D-24E1DE52B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80" y="5554686"/>
            <a:ext cx="2380952" cy="1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28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65ACE4-D065-4CA1-9C94-171E68C8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CPA150</a:t>
            </a:r>
            <a:r>
              <a:rPr lang="en-US" dirty="0">
                <a:solidFill>
                  <a:schemeClr val="tx1"/>
                </a:solidFill>
              </a:rPr>
              <a:t> | Pulse Accumulation made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</a:t>
            </a:r>
          </a:p>
        </p:txBody>
      </p:sp>
      <p:sp>
        <p:nvSpPr>
          <p:cNvPr id="38" name="Freeform 61">
            <a:extLst>
              <a:ext uri="{FF2B5EF4-FFF2-40B4-BE49-F238E27FC236}">
                <a16:creationId xmlns:a16="http://schemas.microsoft.com/office/drawing/2014/main" id="{FF6A6761-6503-4FE1-955D-8BD18FED173E}"/>
              </a:ext>
            </a:extLst>
          </p:cNvPr>
          <p:cNvSpPr>
            <a:spLocks noEditPoints="1"/>
          </p:cNvSpPr>
          <p:nvPr/>
        </p:nvSpPr>
        <p:spPr bwMode="auto">
          <a:xfrm>
            <a:off x="3756085" y="5203331"/>
            <a:ext cx="436967" cy="468555"/>
          </a:xfrm>
          <a:custGeom>
            <a:avLst/>
            <a:gdLst>
              <a:gd name="T0" fmla="*/ 119 w 136"/>
              <a:gd name="T1" fmla="*/ 48 h 144"/>
              <a:gd name="T2" fmla="*/ 68 w 136"/>
              <a:gd name="T3" fmla="*/ 0 h 144"/>
              <a:gd name="T4" fmla="*/ 16 w 136"/>
              <a:gd name="T5" fmla="*/ 48 h 144"/>
              <a:gd name="T6" fmla="*/ 0 w 136"/>
              <a:gd name="T7" fmla="*/ 48 h 144"/>
              <a:gd name="T8" fmla="*/ 0 w 136"/>
              <a:gd name="T9" fmla="*/ 144 h 144"/>
              <a:gd name="T10" fmla="*/ 136 w 136"/>
              <a:gd name="T11" fmla="*/ 144 h 144"/>
              <a:gd name="T12" fmla="*/ 136 w 136"/>
              <a:gd name="T13" fmla="*/ 48 h 144"/>
              <a:gd name="T14" fmla="*/ 119 w 136"/>
              <a:gd name="T15" fmla="*/ 48 h 144"/>
              <a:gd name="T16" fmla="*/ 68 w 136"/>
              <a:gd name="T17" fmla="*/ 16 h 144"/>
              <a:gd name="T18" fmla="*/ 103 w 136"/>
              <a:gd name="T19" fmla="*/ 48 h 144"/>
              <a:gd name="T20" fmla="*/ 32 w 136"/>
              <a:gd name="T21" fmla="*/ 48 h 144"/>
              <a:gd name="T22" fmla="*/ 68 w 136"/>
              <a:gd name="T23" fmla="*/ 16 h 144"/>
              <a:gd name="T24" fmla="*/ 120 w 136"/>
              <a:gd name="T25" fmla="*/ 128 h 144"/>
              <a:gd name="T26" fmla="*/ 16 w 136"/>
              <a:gd name="T27" fmla="*/ 128 h 144"/>
              <a:gd name="T28" fmla="*/ 16 w 136"/>
              <a:gd name="T29" fmla="*/ 64 h 144"/>
              <a:gd name="T30" fmla="*/ 120 w 136"/>
              <a:gd name="T31" fmla="*/ 64 h 144"/>
              <a:gd name="T32" fmla="*/ 120 w 136"/>
              <a:gd name="T33" fmla="*/ 128 h 144"/>
              <a:gd name="T34" fmla="*/ 58 w 136"/>
              <a:gd name="T35" fmla="*/ 112 h 144"/>
              <a:gd name="T36" fmla="*/ 63 w 136"/>
              <a:gd name="T37" fmla="*/ 94 h 144"/>
              <a:gd name="T38" fmla="*/ 58 w 136"/>
              <a:gd name="T39" fmla="*/ 86 h 144"/>
              <a:gd name="T40" fmla="*/ 68 w 136"/>
              <a:gd name="T41" fmla="*/ 77 h 144"/>
              <a:gd name="T42" fmla="*/ 77 w 136"/>
              <a:gd name="T43" fmla="*/ 86 h 144"/>
              <a:gd name="T44" fmla="*/ 73 w 136"/>
              <a:gd name="T45" fmla="*/ 94 h 144"/>
              <a:gd name="T46" fmla="*/ 77 w 136"/>
              <a:gd name="T47" fmla="*/ 112 h 144"/>
              <a:gd name="T48" fmla="*/ 58 w 136"/>
              <a:gd name="T49" fmla="*/ 1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6" h="144">
                <a:moveTo>
                  <a:pt x="119" y="48"/>
                </a:moveTo>
                <a:cubicBezTo>
                  <a:pt x="117" y="20"/>
                  <a:pt x="95" y="0"/>
                  <a:pt x="68" y="0"/>
                </a:cubicBezTo>
                <a:cubicBezTo>
                  <a:pt x="40" y="0"/>
                  <a:pt x="18" y="20"/>
                  <a:pt x="16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44"/>
                  <a:pt x="0" y="144"/>
                  <a:pt x="0" y="144"/>
                </a:cubicBezTo>
                <a:cubicBezTo>
                  <a:pt x="136" y="144"/>
                  <a:pt x="136" y="144"/>
                  <a:pt x="136" y="144"/>
                </a:cubicBezTo>
                <a:cubicBezTo>
                  <a:pt x="136" y="48"/>
                  <a:pt x="136" y="48"/>
                  <a:pt x="136" y="48"/>
                </a:cubicBezTo>
                <a:lnTo>
                  <a:pt x="119" y="48"/>
                </a:lnTo>
                <a:close/>
                <a:moveTo>
                  <a:pt x="68" y="16"/>
                </a:moveTo>
                <a:cubicBezTo>
                  <a:pt x="86" y="16"/>
                  <a:pt x="101" y="32"/>
                  <a:pt x="103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4" y="32"/>
                  <a:pt x="49" y="16"/>
                  <a:pt x="68" y="16"/>
                </a:cubicBezTo>
                <a:close/>
                <a:moveTo>
                  <a:pt x="120" y="128"/>
                </a:moveTo>
                <a:cubicBezTo>
                  <a:pt x="16" y="128"/>
                  <a:pt x="16" y="128"/>
                  <a:pt x="16" y="128"/>
                </a:cubicBezTo>
                <a:cubicBezTo>
                  <a:pt x="16" y="64"/>
                  <a:pt x="16" y="64"/>
                  <a:pt x="16" y="64"/>
                </a:cubicBezTo>
                <a:cubicBezTo>
                  <a:pt x="120" y="64"/>
                  <a:pt x="120" y="64"/>
                  <a:pt x="120" y="64"/>
                </a:cubicBezTo>
                <a:lnTo>
                  <a:pt x="120" y="128"/>
                </a:lnTo>
                <a:close/>
                <a:moveTo>
                  <a:pt x="58" y="112"/>
                </a:moveTo>
                <a:cubicBezTo>
                  <a:pt x="63" y="94"/>
                  <a:pt x="63" y="94"/>
                  <a:pt x="63" y="94"/>
                </a:cubicBezTo>
                <a:cubicBezTo>
                  <a:pt x="60" y="92"/>
                  <a:pt x="58" y="89"/>
                  <a:pt x="58" y="86"/>
                </a:cubicBezTo>
                <a:cubicBezTo>
                  <a:pt x="58" y="81"/>
                  <a:pt x="63" y="77"/>
                  <a:pt x="68" y="77"/>
                </a:cubicBezTo>
                <a:cubicBezTo>
                  <a:pt x="73" y="77"/>
                  <a:pt x="77" y="81"/>
                  <a:pt x="77" y="86"/>
                </a:cubicBezTo>
                <a:cubicBezTo>
                  <a:pt x="77" y="89"/>
                  <a:pt x="75" y="92"/>
                  <a:pt x="73" y="94"/>
                </a:cubicBezTo>
                <a:cubicBezTo>
                  <a:pt x="77" y="112"/>
                  <a:pt x="77" y="112"/>
                  <a:pt x="77" y="112"/>
                </a:cubicBezTo>
                <a:lnTo>
                  <a:pt x="58" y="112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57">
            <a:extLst>
              <a:ext uri="{FF2B5EF4-FFF2-40B4-BE49-F238E27FC236}">
                <a16:creationId xmlns:a16="http://schemas.microsoft.com/office/drawing/2014/main" id="{54C0F5E4-DDA1-43B6-9CE0-A7ABE2B2A92E}"/>
              </a:ext>
            </a:extLst>
          </p:cNvPr>
          <p:cNvSpPr>
            <a:spLocks noEditPoints="1"/>
          </p:cNvSpPr>
          <p:nvPr/>
        </p:nvSpPr>
        <p:spPr bwMode="auto">
          <a:xfrm>
            <a:off x="3678431" y="3892194"/>
            <a:ext cx="592275" cy="508040"/>
          </a:xfrm>
          <a:custGeom>
            <a:avLst/>
            <a:gdLst>
              <a:gd name="T0" fmla="*/ 16 w 185"/>
              <a:gd name="T1" fmla="*/ 64 h 157"/>
              <a:gd name="T2" fmla="*/ 14 w 185"/>
              <a:gd name="T3" fmla="*/ 61 h 157"/>
              <a:gd name="T4" fmla="*/ 14 w 185"/>
              <a:gd name="T5" fmla="*/ 11 h 157"/>
              <a:gd name="T6" fmla="*/ 39 w 185"/>
              <a:gd name="T7" fmla="*/ 0 h 157"/>
              <a:gd name="T8" fmla="*/ 64 w 185"/>
              <a:gd name="T9" fmla="*/ 11 h 157"/>
              <a:gd name="T10" fmla="*/ 67 w 185"/>
              <a:gd name="T11" fmla="*/ 13 h 157"/>
              <a:gd name="T12" fmla="*/ 16 w 185"/>
              <a:gd name="T13" fmla="*/ 64 h 157"/>
              <a:gd name="T14" fmla="*/ 39 w 185"/>
              <a:gd name="T15" fmla="*/ 7 h 157"/>
              <a:gd name="T16" fmla="*/ 19 w 185"/>
              <a:gd name="T17" fmla="*/ 16 h 157"/>
              <a:gd name="T18" fmla="*/ 16 w 185"/>
              <a:gd name="T19" fmla="*/ 53 h 157"/>
              <a:gd name="T20" fmla="*/ 56 w 185"/>
              <a:gd name="T21" fmla="*/ 13 h 157"/>
              <a:gd name="T22" fmla="*/ 39 w 185"/>
              <a:gd name="T23" fmla="*/ 7 h 157"/>
              <a:gd name="T24" fmla="*/ 172 w 185"/>
              <a:gd name="T25" fmla="*/ 63 h 157"/>
              <a:gd name="T26" fmla="*/ 121 w 185"/>
              <a:gd name="T27" fmla="*/ 13 h 157"/>
              <a:gd name="T28" fmla="*/ 124 w 185"/>
              <a:gd name="T29" fmla="*/ 10 h 157"/>
              <a:gd name="T30" fmla="*/ 149 w 185"/>
              <a:gd name="T31" fmla="*/ 0 h 157"/>
              <a:gd name="T32" fmla="*/ 174 w 185"/>
              <a:gd name="T33" fmla="*/ 10 h 157"/>
              <a:gd name="T34" fmla="*/ 185 w 185"/>
              <a:gd name="T35" fmla="*/ 35 h 157"/>
              <a:gd name="T36" fmla="*/ 174 w 185"/>
              <a:gd name="T37" fmla="*/ 61 h 157"/>
              <a:gd name="T38" fmla="*/ 172 w 185"/>
              <a:gd name="T39" fmla="*/ 63 h 157"/>
              <a:gd name="T40" fmla="*/ 132 w 185"/>
              <a:gd name="T41" fmla="*/ 13 h 157"/>
              <a:gd name="T42" fmla="*/ 172 w 185"/>
              <a:gd name="T43" fmla="*/ 53 h 157"/>
              <a:gd name="T44" fmla="*/ 178 w 185"/>
              <a:gd name="T45" fmla="*/ 35 h 157"/>
              <a:gd name="T46" fmla="*/ 169 w 185"/>
              <a:gd name="T47" fmla="*/ 15 h 157"/>
              <a:gd name="T48" fmla="*/ 149 w 185"/>
              <a:gd name="T49" fmla="*/ 7 h 157"/>
              <a:gd name="T50" fmla="*/ 132 w 185"/>
              <a:gd name="T51" fmla="*/ 13 h 157"/>
              <a:gd name="T52" fmla="*/ 149 w 185"/>
              <a:gd name="T53" fmla="*/ 127 h 157"/>
              <a:gd name="T54" fmla="*/ 159 w 185"/>
              <a:gd name="T55" fmla="*/ 92 h 157"/>
              <a:gd name="T56" fmla="*/ 95 w 185"/>
              <a:gd name="T57" fmla="*/ 27 h 157"/>
              <a:gd name="T58" fmla="*/ 30 w 185"/>
              <a:gd name="T59" fmla="*/ 92 h 157"/>
              <a:gd name="T60" fmla="*/ 41 w 185"/>
              <a:gd name="T61" fmla="*/ 127 h 157"/>
              <a:gd name="T62" fmla="*/ 21 w 185"/>
              <a:gd name="T63" fmla="*/ 146 h 157"/>
              <a:gd name="T64" fmla="*/ 31 w 185"/>
              <a:gd name="T65" fmla="*/ 157 h 157"/>
              <a:gd name="T66" fmla="*/ 50 w 185"/>
              <a:gd name="T67" fmla="*/ 138 h 157"/>
              <a:gd name="T68" fmla="*/ 95 w 185"/>
              <a:gd name="T69" fmla="*/ 156 h 157"/>
              <a:gd name="T70" fmla="*/ 140 w 185"/>
              <a:gd name="T71" fmla="*/ 138 h 157"/>
              <a:gd name="T72" fmla="*/ 158 w 185"/>
              <a:gd name="T73" fmla="*/ 156 h 157"/>
              <a:gd name="T74" fmla="*/ 169 w 185"/>
              <a:gd name="T75" fmla="*/ 146 h 157"/>
              <a:gd name="T76" fmla="*/ 149 w 185"/>
              <a:gd name="T77" fmla="*/ 127 h 157"/>
              <a:gd name="T78" fmla="*/ 95 w 185"/>
              <a:gd name="T79" fmla="*/ 143 h 157"/>
              <a:gd name="T80" fmla="*/ 59 w 185"/>
              <a:gd name="T81" fmla="*/ 129 h 157"/>
              <a:gd name="T82" fmla="*/ 50 w 185"/>
              <a:gd name="T83" fmla="*/ 117 h 157"/>
              <a:gd name="T84" fmla="*/ 43 w 185"/>
              <a:gd name="T85" fmla="*/ 92 h 157"/>
              <a:gd name="T86" fmla="*/ 95 w 185"/>
              <a:gd name="T87" fmla="*/ 41 h 157"/>
              <a:gd name="T88" fmla="*/ 146 w 185"/>
              <a:gd name="T89" fmla="*/ 92 h 157"/>
              <a:gd name="T90" fmla="*/ 140 w 185"/>
              <a:gd name="T91" fmla="*/ 117 h 157"/>
              <a:gd name="T92" fmla="*/ 131 w 185"/>
              <a:gd name="T93" fmla="*/ 129 h 157"/>
              <a:gd name="T94" fmla="*/ 95 w 185"/>
              <a:gd name="T95" fmla="*/ 143 h 157"/>
              <a:gd name="T96" fmla="*/ 96 w 185"/>
              <a:gd name="T97" fmla="*/ 58 h 157"/>
              <a:gd name="T98" fmla="*/ 91 w 185"/>
              <a:gd name="T99" fmla="*/ 58 h 157"/>
              <a:gd name="T100" fmla="*/ 86 w 185"/>
              <a:gd name="T101" fmla="*/ 98 h 157"/>
              <a:gd name="T102" fmla="*/ 126 w 185"/>
              <a:gd name="T103" fmla="*/ 116 h 157"/>
              <a:gd name="T104" fmla="*/ 129 w 185"/>
              <a:gd name="T105" fmla="*/ 112 h 157"/>
              <a:gd name="T106" fmla="*/ 102 w 185"/>
              <a:gd name="T107" fmla="*/ 89 h 157"/>
              <a:gd name="T108" fmla="*/ 96 w 185"/>
              <a:gd name="T109" fmla="*/ 5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5" h="157">
                <a:moveTo>
                  <a:pt x="16" y="64"/>
                </a:moveTo>
                <a:cubicBezTo>
                  <a:pt x="14" y="61"/>
                  <a:pt x="14" y="61"/>
                  <a:pt x="14" y="61"/>
                </a:cubicBezTo>
                <a:cubicBezTo>
                  <a:pt x="0" y="47"/>
                  <a:pt x="0" y="25"/>
                  <a:pt x="14" y="11"/>
                </a:cubicBezTo>
                <a:cubicBezTo>
                  <a:pt x="20" y="4"/>
                  <a:pt x="29" y="0"/>
                  <a:pt x="39" y="0"/>
                </a:cubicBezTo>
                <a:cubicBezTo>
                  <a:pt x="48" y="0"/>
                  <a:pt x="57" y="4"/>
                  <a:pt x="64" y="11"/>
                </a:cubicBezTo>
                <a:cubicBezTo>
                  <a:pt x="67" y="13"/>
                  <a:pt x="67" y="13"/>
                  <a:pt x="67" y="13"/>
                </a:cubicBezTo>
                <a:lnTo>
                  <a:pt x="16" y="64"/>
                </a:lnTo>
                <a:close/>
                <a:moveTo>
                  <a:pt x="39" y="7"/>
                </a:moveTo>
                <a:cubicBezTo>
                  <a:pt x="31" y="7"/>
                  <a:pt x="24" y="10"/>
                  <a:pt x="19" y="16"/>
                </a:cubicBezTo>
                <a:cubicBezTo>
                  <a:pt x="9" y="26"/>
                  <a:pt x="8" y="42"/>
                  <a:pt x="16" y="53"/>
                </a:cubicBezTo>
                <a:cubicBezTo>
                  <a:pt x="56" y="13"/>
                  <a:pt x="56" y="13"/>
                  <a:pt x="56" y="13"/>
                </a:cubicBezTo>
                <a:cubicBezTo>
                  <a:pt x="51" y="10"/>
                  <a:pt x="45" y="7"/>
                  <a:pt x="39" y="7"/>
                </a:cubicBezTo>
                <a:close/>
                <a:moveTo>
                  <a:pt x="172" y="63"/>
                </a:moveTo>
                <a:cubicBezTo>
                  <a:pt x="121" y="13"/>
                  <a:pt x="121" y="13"/>
                  <a:pt x="121" y="13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31" y="3"/>
                  <a:pt x="140" y="0"/>
                  <a:pt x="149" y="0"/>
                </a:cubicBezTo>
                <a:cubicBezTo>
                  <a:pt x="159" y="0"/>
                  <a:pt x="168" y="3"/>
                  <a:pt x="174" y="10"/>
                </a:cubicBezTo>
                <a:cubicBezTo>
                  <a:pt x="181" y="17"/>
                  <a:pt x="185" y="26"/>
                  <a:pt x="185" y="35"/>
                </a:cubicBezTo>
                <a:cubicBezTo>
                  <a:pt x="185" y="45"/>
                  <a:pt x="181" y="54"/>
                  <a:pt x="174" y="61"/>
                </a:cubicBezTo>
                <a:lnTo>
                  <a:pt x="172" y="63"/>
                </a:lnTo>
                <a:close/>
                <a:moveTo>
                  <a:pt x="132" y="13"/>
                </a:moveTo>
                <a:cubicBezTo>
                  <a:pt x="172" y="53"/>
                  <a:pt x="172" y="53"/>
                  <a:pt x="172" y="53"/>
                </a:cubicBezTo>
                <a:cubicBezTo>
                  <a:pt x="175" y="48"/>
                  <a:pt x="178" y="42"/>
                  <a:pt x="178" y="35"/>
                </a:cubicBezTo>
                <a:cubicBezTo>
                  <a:pt x="178" y="28"/>
                  <a:pt x="175" y="21"/>
                  <a:pt x="169" y="15"/>
                </a:cubicBezTo>
                <a:cubicBezTo>
                  <a:pt x="164" y="10"/>
                  <a:pt x="157" y="7"/>
                  <a:pt x="149" y="7"/>
                </a:cubicBezTo>
                <a:cubicBezTo>
                  <a:pt x="143" y="7"/>
                  <a:pt x="137" y="9"/>
                  <a:pt x="132" y="13"/>
                </a:cubicBezTo>
                <a:close/>
                <a:moveTo>
                  <a:pt x="149" y="127"/>
                </a:moveTo>
                <a:cubicBezTo>
                  <a:pt x="156" y="117"/>
                  <a:pt x="159" y="105"/>
                  <a:pt x="159" y="92"/>
                </a:cubicBezTo>
                <a:cubicBezTo>
                  <a:pt x="159" y="56"/>
                  <a:pt x="130" y="27"/>
                  <a:pt x="95" y="27"/>
                </a:cubicBezTo>
                <a:cubicBezTo>
                  <a:pt x="59" y="27"/>
                  <a:pt x="30" y="56"/>
                  <a:pt x="30" y="92"/>
                </a:cubicBezTo>
                <a:cubicBezTo>
                  <a:pt x="30" y="105"/>
                  <a:pt x="34" y="117"/>
                  <a:pt x="41" y="127"/>
                </a:cubicBezTo>
                <a:cubicBezTo>
                  <a:pt x="21" y="146"/>
                  <a:pt x="21" y="146"/>
                  <a:pt x="21" y="146"/>
                </a:cubicBezTo>
                <a:cubicBezTo>
                  <a:pt x="31" y="157"/>
                  <a:pt x="31" y="157"/>
                  <a:pt x="31" y="157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61" y="149"/>
                  <a:pt x="77" y="156"/>
                  <a:pt x="95" y="156"/>
                </a:cubicBezTo>
                <a:cubicBezTo>
                  <a:pt x="112" y="156"/>
                  <a:pt x="128" y="149"/>
                  <a:pt x="140" y="138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69" y="146"/>
                  <a:pt x="169" y="146"/>
                  <a:pt x="169" y="146"/>
                </a:cubicBezTo>
                <a:lnTo>
                  <a:pt x="149" y="127"/>
                </a:lnTo>
                <a:close/>
                <a:moveTo>
                  <a:pt x="95" y="143"/>
                </a:moveTo>
                <a:cubicBezTo>
                  <a:pt x="81" y="143"/>
                  <a:pt x="68" y="138"/>
                  <a:pt x="59" y="129"/>
                </a:cubicBezTo>
                <a:cubicBezTo>
                  <a:pt x="55" y="125"/>
                  <a:pt x="52" y="121"/>
                  <a:pt x="50" y="117"/>
                </a:cubicBezTo>
                <a:cubicBezTo>
                  <a:pt x="46" y="110"/>
                  <a:pt x="43" y="101"/>
                  <a:pt x="43" y="92"/>
                </a:cubicBezTo>
                <a:cubicBezTo>
                  <a:pt x="43" y="64"/>
                  <a:pt x="67" y="41"/>
                  <a:pt x="95" y="41"/>
                </a:cubicBezTo>
                <a:cubicBezTo>
                  <a:pt x="123" y="41"/>
                  <a:pt x="146" y="64"/>
                  <a:pt x="146" y="92"/>
                </a:cubicBezTo>
                <a:cubicBezTo>
                  <a:pt x="146" y="101"/>
                  <a:pt x="144" y="110"/>
                  <a:pt x="140" y="117"/>
                </a:cubicBezTo>
                <a:cubicBezTo>
                  <a:pt x="137" y="121"/>
                  <a:pt x="134" y="125"/>
                  <a:pt x="131" y="129"/>
                </a:cubicBezTo>
                <a:cubicBezTo>
                  <a:pt x="121" y="138"/>
                  <a:pt x="109" y="143"/>
                  <a:pt x="95" y="143"/>
                </a:cubicBezTo>
                <a:close/>
                <a:moveTo>
                  <a:pt x="96" y="58"/>
                </a:moveTo>
                <a:cubicBezTo>
                  <a:pt x="91" y="58"/>
                  <a:pt x="91" y="58"/>
                  <a:pt x="91" y="58"/>
                </a:cubicBezTo>
                <a:cubicBezTo>
                  <a:pt x="86" y="98"/>
                  <a:pt x="86" y="98"/>
                  <a:pt x="86" y="98"/>
                </a:cubicBezTo>
                <a:cubicBezTo>
                  <a:pt x="126" y="116"/>
                  <a:pt x="126" y="116"/>
                  <a:pt x="126" y="116"/>
                </a:cubicBezTo>
                <a:cubicBezTo>
                  <a:pt x="129" y="112"/>
                  <a:pt x="129" y="112"/>
                  <a:pt x="129" y="112"/>
                </a:cubicBezTo>
                <a:cubicBezTo>
                  <a:pt x="102" y="89"/>
                  <a:pt x="102" y="89"/>
                  <a:pt x="102" y="89"/>
                </a:cubicBezTo>
                <a:lnTo>
                  <a:pt x="96" y="58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53">
            <a:extLst>
              <a:ext uri="{FF2B5EF4-FFF2-40B4-BE49-F238E27FC236}">
                <a16:creationId xmlns:a16="http://schemas.microsoft.com/office/drawing/2014/main" id="{8DA27D81-2CE8-4B10-94FD-F1CC8AB5D046}"/>
              </a:ext>
            </a:extLst>
          </p:cNvPr>
          <p:cNvSpPr>
            <a:spLocks noEditPoints="1"/>
          </p:cNvSpPr>
          <p:nvPr/>
        </p:nvSpPr>
        <p:spPr bwMode="auto">
          <a:xfrm>
            <a:off x="3717916" y="2620495"/>
            <a:ext cx="513305" cy="310615"/>
          </a:xfrm>
          <a:custGeom>
            <a:avLst/>
            <a:gdLst>
              <a:gd name="T0" fmla="*/ 59 w 195"/>
              <a:gd name="T1" fmla="*/ 79 h 118"/>
              <a:gd name="T2" fmla="*/ 39 w 195"/>
              <a:gd name="T3" fmla="*/ 79 h 118"/>
              <a:gd name="T4" fmla="*/ 39 w 195"/>
              <a:gd name="T5" fmla="*/ 39 h 118"/>
              <a:gd name="T6" fmla="*/ 59 w 195"/>
              <a:gd name="T7" fmla="*/ 39 h 118"/>
              <a:gd name="T8" fmla="*/ 59 w 195"/>
              <a:gd name="T9" fmla="*/ 79 h 118"/>
              <a:gd name="T10" fmla="*/ 98 w 195"/>
              <a:gd name="T11" fmla="*/ 39 h 118"/>
              <a:gd name="T12" fmla="*/ 78 w 195"/>
              <a:gd name="T13" fmla="*/ 39 h 118"/>
              <a:gd name="T14" fmla="*/ 78 w 195"/>
              <a:gd name="T15" fmla="*/ 79 h 118"/>
              <a:gd name="T16" fmla="*/ 98 w 195"/>
              <a:gd name="T17" fmla="*/ 79 h 118"/>
              <a:gd name="T18" fmla="*/ 98 w 195"/>
              <a:gd name="T19" fmla="*/ 39 h 118"/>
              <a:gd name="T20" fmla="*/ 137 w 195"/>
              <a:gd name="T21" fmla="*/ 39 h 118"/>
              <a:gd name="T22" fmla="*/ 117 w 195"/>
              <a:gd name="T23" fmla="*/ 39 h 118"/>
              <a:gd name="T24" fmla="*/ 117 w 195"/>
              <a:gd name="T25" fmla="*/ 79 h 118"/>
              <a:gd name="T26" fmla="*/ 137 w 195"/>
              <a:gd name="T27" fmla="*/ 79 h 118"/>
              <a:gd name="T28" fmla="*/ 137 w 195"/>
              <a:gd name="T29" fmla="*/ 39 h 118"/>
              <a:gd name="T30" fmla="*/ 195 w 195"/>
              <a:gd name="T31" fmla="*/ 79 h 118"/>
              <a:gd name="T32" fmla="*/ 176 w 195"/>
              <a:gd name="T33" fmla="*/ 79 h 118"/>
              <a:gd name="T34" fmla="*/ 176 w 195"/>
              <a:gd name="T35" fmla="*/ 118 h 118"/>
              <a:gd name="T36" fmla="*/ 0 w 195"/>
              <a:gd name="T37" fmla="*/ 118 h 118"/>
              <a:gd name="T38" fmla="*/ 0 w 195"/>
              <a:gd name="T39" fmla="*/ 0 h 118"/>
              <a:gd name="T40" fmla="*/ 176 w 195"/>
              <a:gd name="T41" fmla="*/ 0 h 118"/>
              <a:gd name="T42" fmla="*/ 176 w 195"/>
              <a:gd name="T43" fmla="*/ 39 h 118"/>
              <a:gd name="T44" fmla="*/ 195 w 195"/>
              <a:gd name="T45" fmla="*/ 39 h 118"/>
              <a:gd name="T46" fmla="*/ 195 w 195"/>
              <a:gd name="T47" fmla="*/ 79 h 118"/>
              <a:gd name="T48" fmla="*/ 156 w 195"/>
              <a:gd name="T49" fmla="*/ 20 h 118"/>
              <a:gd name="T50" fmla="*/ 20 w 195"/>
              <a:gd name="T51" fmla="*/ 20 h 118"/>
              <a:gd name="T52" fmla="*/ 20 w 195"/>
              <a:gd name="T53" fmla="*/ 99 h 118"/>
              <a:gd name="T54" fmla="*/ 156 w 195"/>
              <a:gd name="T55" fmla="*/ 99 h 118"/>
              <a:gd name="T56" fmla="*/ 156 w 195"/>
              <a:gd name="T57" fmla="*/ 2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5" h="118">
                <a:moveTo>
                  <a:pt x="59" y="79"/>
                </a:moveTo>
                <a:lnTo>
                  <a:pt x="39" y="79"/>
                </a:lnTo>
                <a:lnTo>
                  <a:pt x="39" y="39"/>
                </a:lnTo>
                <a:lnTo>
                  <a:pt x="59" y="39"/>
                </a:lnTo>
                <a:lnTo>
                  <a:pt x="59" y="79"/>
                </a:lnTo>
                <a:close/>
                <a:moveTo>
                  <a:pt x="98" y="39"/>
                </a:moveTo>
                <a:lnTo>
                  <a:pt x="78" y="39"/>
                </a:lnTo>
                <a:lnTo>
                  <a:pt x="78" y="79"/>
                </a:lnTo>
                <a:lnTo>
                  <a:pt x="98" y="79"/>
                </a:lnTo>
                <a:lnTo>
                  <a:pt x="98" y="39"/>
                </a:lnTo>
                <a:close/>
                <a:moveTo>
                  <a:pt x="137" y="39"/>
                </a:moveTo>
                <a:lnTo>
                  <a:pt x="117" y="39"/>
                </a:lnTo>
                <a:lnTo>
                  <a:pt x="117" y="79"/>
                </a:lnTo>
                <a:lnTo>
                  <a:pt x="137" y="79"/>
                </a:lnTo>
                <a:lnTo>
                  <a:pt x="137" y="39"/>
                </a:lnTo>
                <a:close/>
                <a:moveTo>
                  <a:pt x="195" y="79"/>
                </a:moveTo>
                <a:lnTo>
                  <a:pt x="176" y="79"/>
                </a:lnTo>
                <a:lnTo>
                  <a:pt x="176" y="118"/>
                </a:lnTo>
                <a:lnTo>
                  <a:pt x="0" y="118"/>
                </a:lnTo>
                <a:lnTo>
                  <a:pt x="0" y="0"/>
                </a:lnTo>
                <a:lnTo>
                  <a:pt x="176" y="0"/>
                </a:lnTo>
                <a:lnTo>
                  <a:pt x="176" y="39"/>
                </a:lnTo>
                <a:lnTo>
                  <a:pt x="195" y="39"/>
                </a:lnTo>
                <a:lnTo>
                  <a:pt x="195" y="79"/>
                </a:lnTo>
                <a:close/>
                <a:moveTo>
                  <a:pt x="156" y="20"/>
                </a:moveTo>
                <a:lnTo>
                  <a:pt x="20" y="20"/>
                </a:lnTo>
                <a:lnTo>
                  <a:pt x="20" y="99"/>
                </a:lnTo>
                <a:lnTo>
                  <a:pt x="156" y="99"/>
                </a:lnTo>
                <a:lnTo>
                  <a:pt x="156" y="20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6692FEE-AE53-4A9B-B1AF-85AEB4CBC5AF}"/>
              </a:ext>
            </a:extLst>
          </p:cNvPr>
          <p:cNvGrpSpPr/>
          <p:nvPr/>
        </p:nvGrpSpPr>
        <p:grpSpPr>
          <a:xfrm>
            <a:off x="10707316" y="5885491"/>
            <a:ext cx="420687" cy="466725"/>
            <a:chOff x="5380038" y="1958975"/>
            <a:chExt cx="420687" cy="466725"/>
          </a:xfrm>
        </p:grpSpPr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3F89AD0D-62FE-4A32-A43C-558E9F012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788" y="2049463"/>
              <a:ext cx="138112" cy="190500"/>
            </a:xfrm>
            <a:custGeom>
              <a:avLst/>
              <a:gdLst>
                <a:gd name="T0" fmla="*/ 60 w 87"/>
                <a:gd name="T1" fmla="*/ 88 h 120"/>
                <a:gd name="T2" fmla="*/ 87 w 87"/>
                <a:gd name="T3" fmla="*/ 111 h 120"/>
                <a:gd name="T4" fmla="*/ 81 w 87"/>
                <a:gd name="T5" fmla="*/ 120 h 120"/>
                <a:gd name="T6" fmla="*/ 49 w 87"/>
                <a:gd name="T7" fmla="*/ 106 h 120"/>
                <a:gd name="T8" fmla="*/ 0 w 87"/>
                <a:gd name="T9" fmla="*/ 83 h 120"/>
                <a:gd name="T10" fmla="*/ 0 w 87"/>
                <a:gd name="T11" fmla="*/ 70 h 120"/>
                <a:gd name="T12" fmla="*/ 8 w 87"/>
                <a:gd name="T13" fmla="*/ 0 h 120"/>
                <a:gd name="T14" fmla="*/ 19 w 87"/>
                <a:gd name="T15" fmla="*/ 0 h 120"/>
                <a:gd name="T16" fmla="*/ 26 w 87"/>
                <a:gd name="T17" fmla="*/ 32 h 120"/>
                <a:gd name="T18" fmla="*/ 32 w 87"/>
                <a:gd name="T19" fmla="*/ 65 h 120"/>
                <a:gd name="T20" fmla="*/ 60 w 87"/>
                <a:gd name="T21" fmla="*/ 8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0">
                  <a:moveTo>
                    <a:pt x="60" y="88"/>
                  </a:moveTo>
                  <a:lnTo>
                    <a:pt x="87" y="111"/>
                  </a:lnTo>
                  <a:lnTo>
                    <a:pt x="81" y="120"/>
                  </a:lnTo>
                  <a:lnTo>
                    <a:pt x="49" y="106"/>
                  </a:lnTo>
                  <a:lnTo>
                    <a:pt x="0" y="83"/>
                  </a:lnTo>
                  <a:lnTo>
                    <a:pt x="0" y="70"/>
                  </a:lnTo>
                  <a:lnTo>
                    <a:pt x="8" y="0"/>
                  </a:lnTo>
                  <a:lnTo>
                    <a:pt x="19" y="0"/>
                  </a:lnTo>
                  <a:lnTo>
                    <a:pt x="26" y="32"/>
                  </a:lnTo>
                  <a:lnTo>
                    <a:pt x="32" y="65"/>
                  </a:lnTo>
                  <a:lnTo>
                    <a:pt x="60" y="88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8B66D8BC-E44C-415E-9DAD-A9073C5557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0038" y="1958975"/>
              <a:ext cx="420687" cy="466725"/>
            </a:xfrm>
            <a:custGeom>
              <a:avLst/>
              <a:gdLst>
                <a:gd name="T0" fmla="*/ 74 w 149"/>
                <a:gd name="T1" fmla="*/ 164 h 164"/>
                <a:gd name="T2" fmla="*/ 26 w 149"/>
                <a:gd name="T3" fmla="*/ 116 h 164"/>
                <a:gd name="T4" fmla="*/ 26 w 149"/>
                <a:gd name="T5" fmla="*/ 19 h 164"/>
                <a:gd name="T6" fmla="*/ 74 w 149"/>
                <a:gd name="T7" fmla="*/ 0 h 164"/>
                <a:gd name="T8" fmla="*/ 122 w 149"/>
                <a:gd name="T9" fmla="*/ 19 h 164"/>
                <a:gd name="T10" fmla="*/ 122 w 149"/>
                <a:gd name="T11" fmla="*/ 116 h 164"/>
                <a:gd name="T12" fmla="*/ 74 w 149"/>
                <a:gd name="T13" fmla="*/ 164 h 164"/>
                <a:gd name="T14" fmla="*/ 74 w 149"/>
                <a:gd name="T15" fmla="*/ 16 h 164"/>
                <a:gd name="T16" fmla="*/ 38 w 149"/>
                <a:gd name="T17" fmla="*/ 31 h 164"/>
                <a:gd name="T18" fmla="*/ 38 w 149"/>
                <a:gd name="T19" fmla="*/ 104 h 164"/>
                <a:gd name="T20" fmla="*/ 74 w 149"/>
                <a:gd name="T21" fmla="*/ 141 h 164"/>
                <a:gd name="T22" fmla="*/ 111 w 149"/>
                <a:gd name="T23" fmla="*/ 104 h 164"/>
                <a:gd name="T24" fmla="*/ 111 w 149"/>
                <a:gd name="T25" fmla="*/ 31 h 164"/>
                <a:gd name="T26" fmla="*/ 74 w 149"/>
                <a:gd name="T27" fmla="*/ 1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" h="164">
                  <a:moveTo>
                    <a:pt x="74" y="164"/>
                  </a:moveTo>
                  <a:cubicBezTo>
                    <a:pt x="26" y="116"/>
                    <a:pt x="26" y="116"/>
                    <a:pt x="26" y="116"/>
                  </a:cubicBezTo>
                  <a:cubicBezTo>
                    <a:pt x="0" y="89"/>
                    <a:pt x="0" y="46"/>
                    <a:pt x="26" y="19"/>
                  </a:cubicBezTo>
                  <a:cubicBezTo>
                    <a:pt x="39" y="7"/>
                    <a:pt x="56" y="0"/>
                    <a:pt x="74" y="0"/>
                  </a:cubicBezTo>
                  <a:cubicBezTo>
                    <a:pt x="93" y="0"/>
                    <a:pt x="110" y="7"/>
                    <a:pt x="122" y="19"/>
                  </a:cubicBezTo>
                  <a:cubicBezTo>
                    <a:pt x="149" y="46"/>
                    <a:pt x="149" y="89"/>
                    <a:pt x="122" y="116"/>
                  </a:cubicBezTo>
                  <a:lnTo>
                    <a:pt x="74" y="164"/>
                  </a:lnTo>
                  <a:close/>
                  <a:moveTo>
                    <a:pt x="74" y="16"/>
                  </a:moveTo>
                  <a:cubicBezTo>
                    <a:pt x="60" y="16"/>
                    <a:pt x="47" y="21"/>
                    <a:pt x="38" y="31"/>
                  </a:cubicBezTo>
                  <a:cubicBezTo>
                    <a:pt x="17" y="51"/>
                    <a:pt x="17" y="84"/>
                    <a:pt x="38" y="104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31" y="84"/>
                    <a:pt x="131" y="51"/>
                    <a:pt x="111" y="31"/>
                  </a:cubicBezTo>
                  <a:cubicBezTo>
                    <a:pt x="101" y="21"/>
                    <a:pt x="88" y="16"/>
                    <a:pt x="74" y="1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1" name="Freeform 46">
            <a:extLst>
              <a:ext uri="{FF2B5EF4-FFF2-40B4-BE49-F238E27FC236}">
                <a16:creationId xmlns:a16="http://schemas.microsoft.com/office/drawing/2014/main" id="{A1BBAC7A-F6E1-42CE-8BAF-7BE953052E82}"/>
              </a:ext>
            </a:extLst>
          </p:cNvPr>
          <p:cNvSpPr>
            <a:spLocks noEditPoints="1"/>
          </p:cNvSpPr>
          <p:nvPr/>
        </p:nvSpPr>
        <p:spPr bwMode="auto">
          <a:xfrm>
            <a:off x="10684698" y="3244617"/>
            <a:ext cx="465923" cy="410643"/>
          </a:xfrm>
          <a:custGeom>
            <a:avLst/>
            <a:gdLst>
              <a:gd name="T0" fmla="*/ 29 w 177"/>
              <a:gd name="T1" fmla="*/ 141 h 156"/>
              <a:gd name="T2" fmla="*/ 148 w 177"/>
              <a:gd name="T3" fmla="*/ 141 h 156"/>
              <a:gd name="T4" fmla="*/ 89 w 177"/>
              <a:gd name="T5" fmla="*/ 37 h 156"/>
              <a:gd name="T6" fmla="*/ 29 w 177"/>
              <a:gd name="T7" fmla="*/ 141 h 156"/>
              <a:gd name="T8" fmla="*/ 177 w 177"/>
              <a:gd name="T9" fmla="*/ 156 h 156"/>
              <a:gd name="T10" fmla="*/ 0 w 177"/>
              <a:gd name="T11" fmla="*/ 156 h 156"/>
              <a:gd name="T12" fmla="*/ 89 w 177"/>
              <a:gd name="T13" fmla="*/ 0 h 156"/>
              <a:gd name="T14" fmla="*/ 177 w 177"/>
              <a:gd name="T15" fmla="*/ 156 h 156"/>
              <a:gd name="T16" fmla="*/ 81 w 177"/>
              <a:gd name="T17" fmla="*/ 117 h 156"/>
              <a:gd name="T18" fmla="*/ 95 w 177"/>
              <a:gd name="T19" fmla="*/ 117 h 156"/>
              <a:gd name="T20" fmla="*/ 95 w 177"/>
              <a:gd name="T21" fmla="*/ 131 h 156"/>
              <a:gd name="T22" fmla="*/ 81 w 177"/>
              <a:gd name="T23" fmla="*/ 131 h 156"/>
              <a:gd name="T24" fmla="*/ 81 w 177"/>
              <a:gd name="T25" fmla="*/ 117 h 156"/>
              <a:gd name="T26" fmla="*/ 95 w 177"/>
              <a:gd name="T27" fmla="*/ 67 h 156"/>
              <a:gd name="T28" fmla="*/ 95 w 177"/>
              <a:gd name="T29" fmla="*/ 68 h 156"/>
              <a:gd name="T30" fmla="*/ 93 w 177"/>
              <a:gd name="T31" fmla="*/ 107 h 156"/>
              <a:gd name="T32" fmla="*/ 84 w 177"/>
              <a:gd name="T33" fmla="*/ 107 h 156"/>
              <a:gd name="T34" fmla="*/ 81 w 177"/>
              <a:gd name="T35" fmla="*/ 68 h 156"/>
              <a:gd name="T36" fmla="*/ 81 w 177"/>
              <a:gd name="T37" fmla="*/ 67 h 156"/>
              <a:gd name="T38" fmla="*/ 95 w 177"/>
              <a:gd name="T39" fmla="*/ 67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7" h="156">
                <a:moveTo>
                  <a:pt x="29" y="141"/>
                </a:moveTo>
                <a:lnTo>
                  <a:pt x="148" y="141"/>
                </a:lnTo>
                <a:lnTo>
                  <a:pt x="89" y="37"/>
                </a:lnTo>
                <a:lnTo>
                  <a:pt x="29" y="141"/>
                </a:lnTo>
                <a:close/>
                <a:moveTo>
                  <a:pt x="177" y="156"/>
                </a:moveTo>
                <a:lnTo>
                  <a:pt x="0" y="156"/>
                </a:lnTo>
                <a:lnTo>
                  <a:pt x="89" y="0"/>
                </a:lnTo>
                <a:lnTo>
                  <a:pt x="177" y="156"/>
                </a:lnTo>
                <a:close/>
                <a:moveTo>
                  <a:pt x="81" y="117"/>
                </a:moveTo>
                <a:lnTo>
                  <a:pt x="95" y="117"/>
                </a:lnTo>
                <a:lnTo>
                  <a:pt x="95" y="131"/>
                </a:lnTo>
                <a:lnTo>
                  <a:pt x="81" y="131"/>
                </a:lnTo>
                <a:lnTo>
                  <a:pt x="81" y="117"/>
                </a:lnTo>
                <a:close/>
                <a:moveTo>
                  <a:pt x="95" y="67"/>
                </a:moveTo>
                <a:lnTo>
                  <a:pt x="95" y="68"/>
                </a:lnTo>
                <a:lnTo>
                  <a:pt x="93" y="107"/>
                </a:lnTo>
                <a:lnTo>
                  <a:pt x="84" y="107"/>
                </a:lnTo>
                <a:lnTo>
                  <a:pt x="81" y="68"/>
                </a:lnTo>
                <a:lnTo>
                  <a:pt x="81" y="67"/>
                </a:lnTo>
                <a:lnTo>
                  <a:pt x="95" y="67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9">
            <a:extLst>
              <a:ext uri="{FF2B5EF4-FFF2-40B4-BE49-F238E27FC236}">
                <a16:creationId xmlns:a16="http://schemas.microsoft.com/office/drawing/2014/main" id="{13542D18-B834-4B78-9C0A-57CB00303E72}"/>
              </a:ext>
            </a:extLst>
          </p:cNvPr>
          <p:cNvSpPr>
            <a:spLocks noEditPoints="1"/>
          </p:cNvSpPr>
          <p:nvPr/>
        </p:nvSpPr>
        <p:spPr bwMode="auto">
          <a:xfrm>
            <a:off x="3725813" y="1222945"/>
            <a:ext cx="497511" cy="479083"/>
          </a:xfrm>
          <a:custGeom>
            <a:avLst/>
            <a:gdLst>
              <a:gd name="T0" fmla="*/ 64 w 155"/>
              <a:gd name="T1" fmla="*/ 105 h 148"/>
              <a:gd name="T2" fmla="*/ 47 w 155"/>
              <a:gd name="T3" fmla="*/ 130 h 148"/>
              <a:gd name="T4" fmla="*/ 12 w 155"/>
              <a:gd name="T5" fmla="*/ 141 h 148"/>
              <a:gd name="T6" fmla="*/ 33 w 155"/>
              <a:gd name="T7" fmla="*/ 116 h 148"/>
              <a:gd name="T8" fmla="*/ 59 w 155"/>
              <a:gd name="T9" fmla="*/ 100 h 148"/>
              <a:gd name="T10" fmla="*/ 130 w 155"/>
              <a:gd name="T11" fmla="*/ 30 h 148"/>
              <a:gd name="T12" fmla="*/ 108 w 155"/>
              <a:gd name="T13" fmla="*/ 69 h 148"/>
              <a:gd name="T14" fmla="*/ 148 w 155"/>
              <a:gd name="T15" fmla="*/ 48 h 148"/>
              <a:gd name="T16" fmla="*/ 119 w 155"/>
              <a:gd name="T17" fmla="*/ 9 h 148"/>
              <a:gd name="T18" fmla="*/ 81 w 155"/>
              <a:gd name="T19" fmla="*/ 42 h 148"/>
              <a:gd name="T20" fmla="*/ 120 w 155"/>
              <a:gd name="T21" fmla="*/ 23 h 148"/>
              <a:gd name="T22" fmla="*/ 148 w 155"/>
              <a:gd name="T23" fmla="*/ 124 h 148"/>
              <a:gd name="T24" fmla="*/ 123 w 155"/>
              <a:gd name="T25" fmla="*/ 148 h 148"/>
              <a:gd name="T26" fmla="*/ 83 w 155"/>
              <a:gd name="T27" fmla="*/ 113 h 148"/>
              <a:gd name="T28" fmla="*/ 60 w 155"/>
              <a:gd name="T29" fmla="*/ 90 h 148"/>
              <a:gd name="T30" fmla="*/ 43 w 155"/>
              <a:gd name="T31" fmla="*/ 74 h 148"/>
              <a:gd name="T32" fmla="*/ 11 w 155"/>
              <a:gd name="T33" fmla="*/ 66 h 148"/>
              <a:gd name="T34" fmla="*/ 3 w 155"/>
              <a:gd name="T35" fmla="*/ 28 h 148"/>
              <a:gd name="T36" fmla="*/ 3 w 155"/>
              <a:gd name="T37" fmla="*/ 28 h 148"/>
              <a:gd name="T38" fmla="*/ 3 w 155"/>
              <a:gd name="T39" fmla="*/ 27 h 148"/>
              <a:gd name="T40" fmla="*/ 12 w 155"/>
              <a:gd name="T41" fmla="*/ 28 h 148"/>
              <a:gd name="T42" fmla="*/ 12 w 155"/>
              <a:gd name="T43" fmla="*/ 28 h 148"/>
              <a:gd name="T44" fmla="*/ 29 w 155"/>
              <a:gd name="T45" fmla="*/ 40 h 148"/>
              <a:gd name="T46" fmla="*/ 39 w 155"/>
              <a:gd name="T47" fmla="*/ 25 h 148"/>
              <a:gd name="T48" fmla="*/ 27 w 155"/>
              <a:gd name="T49" fmla="*/ 13 h 148"/>
              <a:gd name="T50" fmla="*/ 21 w 155"/>
              <a:gd name="T51" fmla="*/ 7 h 148"/>
              <a:gd name="T52" fmla="*/ 26 w 155"/>
              <a:gd name="T53" fmla="*/ 4 h 148"/>
              <a:gd name="T54" fmla="*/ 28 w 155"/>
              <a:gd name="T55" fmla="*/ 4 h 148"/>
              <a:gd name="T56" fmla="*/ 39 w 155"/>
              <a:gd name="T57" fmla="*/ 1 h 148"/>
              <a:gd name="T58" fmla="*/ 74 w 155"/>
              <a:gd name="T59" fmla="*/ 36 h 148"/>
              <a:gd name="T60" fmla="*/ 76 w 155"/>
              <a:gd name="T61" fmla="*/ 47 h 148"/>
              <a:gd name="T62" fmla="*/ 103 w 155"/>
              <a:gd name="T63" fmla="*/ 74 h 148"/>
              <a:gd name="T64" fmla="*/ 145 w 155"/>
              <a:gd name="T65" fmla="*/ 115 h 148"/>
              <a:gd name="T66" fmla="*/ 92 w 155"/>
              <a:gd name="T67" fmla="*/ 104 h 148"/>
              <a:gd name="T68" fmla="*/ 124 w 155"/>
              <a:gd name="T69" fmla="*/ 135 h 148"/>
              <a:gd name="T70" fmla="*/ 134 w 155"/>
              <a:gd name="T71" fmla="*/ 124 h 148"/>
              <a:gd name="T72" fmla="*/ 90 w 155"/>
              <a:gd name="T73" fmla="*/ 80 h 148"/>
              <a:gd name="T74" fmla="*/ 70 w 155"/>
              <a:gd name="T75" fmla="*/ 59 h 148"/>
              <a:gd name="T76" fmla="*/ 58 w 155"/>
              <a:gd name="T77" fmla="*/ 48 h 148"/>
              <a:gd name="T78" fmla="*/ 61 w 155"/>
              <a:gd name="T79" fmla="*/ 36 h 148"/>
              <a:gd name="T80" fmla="*/ 39 w 155"/>
              <a:gd name="T81" fmla="*/ 14 h 148"/>
              <a:gd name="T82" fmla="*/ 44 w 155"/>
              <a:gd name="T83" fmla="*/ 20 h 148"/>
              <a:gd name="T84" fmla="*/ 34 w 155"/>
              <a:gd name="T85" fmla="*/ 45 h 148"/>
              <a:gd name="T86" fmla="*/ 19 w 155"/>
              <a:gd name="T87" fmla="*/ 45 h 148"/>
              <a:gd name="T88" fmla="*/ 13 w 155"/>
              <a:gd name="T89" fmla="*/ 40 h 148"/>
              <a:gd name="T90" fmla="*/ 35 w 155"/>
              <a:gd name="T91" fmla="*/ 62 h 148"/>
              <a:gd name="T92" fmla="*/ 47 w 155"/>
              <a:gd name="T93" fmla="*/ 58 h 148"/>
              <a:gd name="T94" fmla="*/ 67 w 155"/>
              <a:gd name="T95" fmla="*/ 79 h 148"/>
              <a:gd name="T96" fmla="*/ 29 w 155"/>
              <a:gd name="T97" fmla="*/ 1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5" h="148">
                <a:moveTo>
                  <a:pt x="59" y="100"/>
                </a:moveTo>
                <a:cubicBezTo>
                  <a:pt x="61" y="101"/>
                  <a:pt x="63" y="103"/>
                  <a:pt x="64" y="105"/>
                </a:cubicBezTo>
                <a:cubicBezTo>
                  <a:pt x="43" y="126"/>
                  <a:pt x="43" y="126"/>
                  <a:pt x="43" y="126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19" y="147"/>
                  <a:pt x="19" y="147"/>
                  <a:pt x="19" y="147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55" y="95"/>
                  <a:pt x="55" y="95"/>
                  <a:pt x="55" y="95"/>
                </a:cubicBezTo>
                <a:lnTo>
                  <a:pt x="59" y="100"/>
                </a:lnTo>
                <a:close/>
                <a:moveTo>
                  <a:pt x="120" y="23"/>
                </a:moveTo>
                <a:cubicBezTo>
                  <a:pt x="122" y="23"/>
                  <a:pt x="126" y="26"/>
                  <a:pt x="130" y="30"/>
                </a:cubicBezTo>
                <a:cubicBezTo>
                  <a:pt x="134" y="33"/>
                  <a:pt x="136" y="38"/>
                  <a:pt x="137" y="40"/>
                </a:cubicBezTo>
                <a:cubicBezTo>
                  <a:pt x="108" y="69"/>
                  <a:pt x="108" y="69"/>
                  <a:pt x="108" y="69"/>
                </a:cubicBezTo>
                <a:cubicBezTo>
                  <a:pt x="111" y="72"/>
                  <a:pt x="115" y="75"/>
                  <a:pt x="118" y="78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55" y="41"/>
                  <a:pt x="149" y="29"/>
                  <a:pt x="140" y="20"/>
                </a:cubicBezTo>
                <a:cubicBezTo>
                  <a:pt x="135" y="15"/>
                  <a:pt x="126" y="9"/>
                  <a:pt x="119" y="9"/>
                </a:cubicBezTo>
                <a:cubicBezTo>
                  <a:pt x="115" y="9"/>
                  <a:pt x="112" y="10"/>
                  <a:pt x="111" y="12"/>
                </a:cubicBezTo>
                <a:cubicBezTo>
                  <a:pt x="81" y="42"/>
                  <a:pt x="81" y="42"/>
                  <a:pt x="81" y="42"/>
                </a:cubicBezTo>
                <a:cubicBezTo>
                  <a:pt x="91" y="52"/>
                  <a:pt x="91" y="52"/>
                  <a:pt x="91" y="52"/>
                </a:cubicBezTo>
                <a:lnTo>
                  <a:pt x="120" y="23"/>
                </a:lnTo>
                <a:close/>
                <a:moveTo>
                  <a:pt x="145" y="115"/>
                </a:moveTo>
                <a:cubicBezTo>
                  <a:pt x="147" y="117"/>
                  <a:pt x="148" y="120"/>
                  <a:pt x="148" y="124"/>
                </a:cubicBezTo>
                <a:cubicBezTo>
                  <a:pt x="148" y="129"/>
                  <a:pt x="145" y="135"/>
                  <a:pt x="140" y="140"/>
                </a:cubicBezTo>
                <a:cubicBezTo>
                  <a:pt x="135" y="145"/>
                  <a:pt x="128" y="148"/>
                  <a:pt x="123" y="148"/>
                </a:cubicBezTo>
                <a:cubicBezTo>
                  <a:pt x="120" y="148"/>
                  <a:pt x="117" y="147"/>
                  <a:pt x="115" y="145"/>
                </a:cubicBezTo>
                <a:cubicBezTo>
                  <a:pt x="83" y="113"/>
                  <a:pt x="83" y="113"/>
                  <a:pt x="83" y="113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60" y="90"/>
                  <a:pt x="60" y="90"/>
                  <a:pt x="60" y="90"/>
                </a:cubicBezTo>
                <a:cubicBezTo>
                  <a:pt x="46" y="77"/>
                  <a:pt x="46" y="77"/>
                  <a:pt x="46" y="77"/>
                </a:cubicBezTo>
                <a:cubicBezTo>
                  <a:pt x="43" y="74"/>
                  <a:pt x="43" y="74"/>
                  <a:pt x="43" y="74"/>
                </a:cubicBezTo>
                <a:cubicBezTo>
                  <a:pt x="41" y="75"/>
                  <a:pt x="38" y="75"/>
                  <a:pt x="36" y="75"/>
                </a:cubicBezTo>
                <a:cubicBezTo>
                  <a:pt x="26" y="76"/>
                  <a:pt x="17" y="73"/>
                  <a:pt x="11" y="66"/>
                </a:cubicBezTo>
                <a:cubicBezTo>
                  <a:pt x="4" y="60"/>
                  <a:pt x="0" y="50"/>
                  <a:pt x="0" y="40"/>
                </a:cubicBezTo>
                <a:cubicBezTo>
                  <a:pt x="0" y="35"/>
                  <a:pt x="2" y="30"/>
                  <a:pt x="3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22"/>
                  <a:pt x="6" y="22"/>
                  <a:pt x="6" y="22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24" y="40"/>
                  <a:pt x="24" y="40"/>
                  <a:pt x="24" y="40"/>
                </a:cubicBezTo>
                <a:cubicBezTo>
                  <a:pt x="25" y="41"/>
                  <a:pt x="27" y="41"/>
                  <a:pt x="29" y="40"/>
                </a:cubicBezTo>
                <a:cubicBezTo>
                  <a:pt x="39" y="30"/>
                  <a:pt x="39" y="30"/>
                  <a:pt x="39" y="30"/>
                </a:cubicBezTo>
                <a:cubicBezTo>
                  <a:pt x="40" y="28"/>
                  <a:pt x="40" y="26"/>
                  <a:pt x="39" y="25"/>
                </a:cubicBezTo>
                <a:cubicBezTo>
                  <a:pt x="29" y="15"/>
                  <a:pt x="29" y="15"/>
                  <a:pt x="29" y="15"/>
                </a:cubicBezTo>
                <a:cubicBezTo>
                  <a:pt x="27" y="13"/>
                  <a:pt x="27" y="13"/>
                  <a:pt x="27" y="13"/>
                </a:cubicBezTo>
                <a:cubicBezTo>
                  <a:pt x="27" y="13"/>
                  <a:pt x="27" y="13"/>
                  <a:pt x="27" y="13"/>
                </a:cubicBezTo>
                <a:cubicBezTo>
                  <a:pt x="21" y="7"/>
                  <a:pt x="21" y="7"/>
                  <a:pt x="21" y="7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7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2"/>
                  <a:pt x="34" y="1"/>
                  <a:pt x="39" y="1"/>
                </a:cubicBezTo>
                <a:cubicBezTo>
                  <a:pt x="49" y="0"/>
                  <a:pt x="59" y="4"/>
                  <a:pt x="65" y="11"/>
                </a:cubicBezTo>
                <a:cubicBezTo>
                  <a:pt x="72" y="18"/>
                  <a:pt x="75" y="27"/>
                  <a:pt x="74" y="36"/>
                </a:cubicBezTo>
                <a:cubicBezTo>
                  <a:pt x="74" y="39"/>
                  <a:pt x="74" y="42"/>
                  <a:pt x="73" y="44"/>
                </a:cubicBezTo>
                <a:cubicBezTo>
                  <a:pt x="74" y="45"/>
                  <a:pt x="75" y="46"/>
                  <a:pt x="76" y="47"/>
                </a:cubicBezTo>
                <a:cubicBezTo>
                  <a:pt x="79" y="50"/>
                  <a:pt x="82" y="53"/>
                  <a:pt x="86" y="57"/>
                </a:cubicBezTo>
                <a:cubicBezTo>
                  <a:pt x="91" y="62"/>
                  <a:pt x="97" y="68"/>
                  <a:pt x="103" y="74"/>
                </a:cubicBezTo>
                <a:cubicBezTo>
                  <a:pt x="106" y="77"/>
                  <a:pt x="110" y="80"/>
                  <a:pt x="113" y="83"/>
                </a:cubicBezTo>
                <a:cubicBezTo>
                  <a:pt x="129" y="100"/>
                  <a:pt x="145" y="115"/>
                  <a:pt x="145" y="115"/>
                </a:cubicBezTo>
                <a:close/>
                <a:moveTo>
                  <a:pt x="81" y="93"/>
                </a:moveTo>
                <a:cubicBezTo>
                  <a:pt x="92" y="104"/>
                  <a:pt x="92" y="104"/>
                  <a:pt x="92" y="104"/>
                </a:cubicBezTo>
                <a:cubicBezTo>
                  <a:pt x="106" y="117"/>
                  <a:pt x="106" y="117"/>
                  <a:pt x="106" y="117"/>
                </a:cubicBezTo>
                <a:cubicBezTo>
                  <a:pt x="115" y="126"/>
                  <a:pt x="121" y="133"/>
                  <a:pt x="124" y="135"/>
                </a:cubicBezTo>
                <a:cubicBezTo>
                  <a:pt x="125" y="135"/>
                  <a:pt x="127" y="134"/>
                  <a:pt x="130" y="131"/>
                </a:cubicBezTo>
                <a:cubicBezTo>
                  <a:pt x="133" y="128"/>
                  <a:pt x="134" y="125"/>
                  <a:pt x="134" y="124"/>
                </a:cubicBezTo>
                <a:cubicBezTo>
                  <a:pt x="131" y="121"/>
                  <a:pt x="116" y="106"/>
                  <a:pt x="100" y="90"/>
                </a:cubicBezTo>
                <a:cubicBezTo>
                  <a:pt x="97" y="87"/>
                  <a:pt x="94" y="83"/>
                  <a:pt x="90" y="80"/>
                </a:cubicBezTo>
                <a:cubicBezTo>
                  <a:pt x="87" y="76"/>
                  <a:pt x="83" y="73"/>
                  <a:pt x="80" y="69"/>
                </a:cubicBezTo>
                <a:cubicBezTo>
                  <a:pt x="76" y="66"/>
                  <a:pt x="73" y="62"/>
                  <a:pt x="70" y="59"/>
                </a:cubicBezTo>
                <a:cubicBezTo>
                  <a:pt x="66" y="56"/>
                  <a:pt x="63" y="52"/>
                  <a:pt x="61" y="51"/>
                </a:cubicBezTo>
                <a:cubicBezTo>
                  <a:pt x="58" y="48"/>
                  <a:pt x="58" y="48"/>
                  <a:pt x="58" y="48"/>
                </a:cubicBezTo>
                <a:cubicBezTo>
                  <a:pt x="59" y="43"/>
                  <a:pt x="59" y="43"/>
                  <a:pt x="59" y="43"/>
                </a:cubicBezTo>
                <a:cubicBezTo>
                  <a:pt x="60" y="41"/>
                  <a:pt x="61" y="38"/>
                  <a:pt x="61" y="36"/>
                </a:cubicBezTo>
                <a:cubicBezTo>
                  <a:pt x="61" y="30"/>
                  <a:pt x="60" y="24"/>
                  <a:pt x="56" y="21"/>
                </a:cubicBezTo>
                <a:cubicBezTo>
                  <a:pt x="52" y="16"/>
                  <a:pt x="46" y="14"/>
                  <a:pt x="39" y="14"/>
                </a:cubicBezTo>
                <a:cubicBezTo>
                  <a:pt x="39" y="14"/>
                  <a:pt x="39" y="14"/>
                  <a:pt x="38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8" y="24"/>
                  <a:pt x="48" y="30"/>
                  <a:pt x="44" y="34"/>
                </a:cubicBezTo>
                <a:cubicBezTo>
                  <a:pt x="34" y="45"/>
                  <a:pt x="34" y="45"/>
                  <a:pt x="34" y="45"/>
                </a:cubicBezTo>
                <a:cubicBezTo>
                  <a:pt x="32" y="47"/>
                  <a:pt x="29" y="48"/>
                  <a:pt x="26" y="48"/>
                </a:cubicBezTo>
                <a:cubicBezTo>
                  <a:pt x="24" y="48"/>
                  <a:pt x="21" y="47"/>
                  <a:pt x="19" y="45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7"/>
                  <a:pt x="16" y="53"/>
                  <a:pt x="20" y="57"/>
                </a:cubicBezTo>
                <a:cubicBezTo>
                  <a:pt x="24" y="60"/>
                  <a:pt x="29" y="62"/>
                  <a:pt x="35" y="62"/>
                </a:cubicBezTo>
                <a:cubicBezTo>
                  <a:pt x="37" y="62"/>
                  <a:pt x="40" y="61"/>
                  <a:pt x="43" y="60"/>
                </a:cubicBezTo>
                <a:cubicBezTo>
                  <a:pt x="47" y="58"/>
                  <a:pt x="47" y="58"/>
                  <a:pt x="47" y="58"/>
                </a:cubicBezTo>
                <a:cubicBezTo>
                  <a:pt x="56" y="67"/>
                  <a:pt x="56" y="67"/>
                  <a:pt x="56" y="67"/>
                </a:cubicBezTo>
                <a:cubicBezTo>
                  <a:pt x="67" y="79"/>
                  <a:pt x="67" y="79"/>
                  <a:pt x="67" y="79"/>
                </a:cubicBezTo>
                <a:lnTo>
                  <a:pt x="81" y="93"/>
                </a:lnTo>
                <a:close/>
                <a:moveTo>
                  <a:pt x="29" y="10"/>
                </a:moveTo>
                <a:cubicBezTo>
                  <a:pt x="29" y="10"/>
                  <a:pt x="29" y="10"/>
                  <a:pt x="29" y="10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214BBA-A81D-4420-88CE-5C6C5991299B}"/>
              </a:ext>
            </a:extLst>
          </p:cNvPr>
          <p:cNvSpPr/>
          <p:nvPr/>
        </p:nvSpPr>
        <p:spPr>
          <a:xfrm>
            <a:off x="4405038" y="1175687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ontent Placeholder 5">
            <a:extLst>
              <a:ext uri="{FF2B5EF4-FFF2-40B4-BE49-F238E27FC236}">
                <a16:creationId xmlns:a16="http://schemas.microsoft.com/office/drawing/2014/main" id="{7D0A6F31-67A9-4813-B11A-5B509E493FCD}"/>
              </a:ext>
            </a:extLst>
          </p:cNvPr>
          <p:cNvSpPr txBox="1">
            <a:spLocks/>
          </p:cNvSpPr>
          <p:nvPr/>
        </p:nvSpPr>
        <p:spPr>
          <a:xfrm>
            <a:off x="4648520" y="1177783"/>
            <a:ext cx="5669280" cy="4882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1698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marL="457200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804863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201738" indent="-1682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Char char="-"/>
              <a:defRPr sz="14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4pPr>
            <a:lvl5pPr marL="1719263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5mn start-up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A8412E1-5C1C-4A59-9CB1-B09A94CA759D}"/>
              </a:ext>
            </a:extLst>
          </p:cNvPr>
          <p:cNvSpPr/>
          <p:nvPr/>
        </p:nvSpPr>
        <p:spPr>
          <a:xfrm>
            <a:off x="3703282" y="1841610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20719D3-27C8-4E3C-832C-EE806FACCBF4}"/>
              </a:ext>
            </a:extLst>
          </p:cNvPr>
          <p:cNvSpPr txBox="1"/>
          <p:nvPr/>
        </p:nvSpPr>
        <p:spPr>
          <a:xfrm>
            <a:off x="4648520" y="1872891"/>
            <a:ext cx="5669280" cy="45653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2 Way communication </a:t>
            </a:r>
            <a:r>
              <a:rPr lang="en-US" sz="1800" dirty="0">
                <a:solidFill>
                  <a:schemeClr val="bg1"/>
                </a:solidFill>
              </a:rPr>
              <a:t>(Periodic &amp; On-Demand)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5497F5A-ECF4-41CF-9894-7EDE16BE5722}"/>
              </a:ext>
            </a:extLst>
          </p:cNvPr>
          <p:cNvSpPr/>
          <p:nvPr/>
        </p:nvSpPr>
        <p:spPr>
          <a:xfrm>
            <a:off x="4405038" y="2507533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4410EB8-6444-45E2-BD9E-C51F4F214FE8}"/>
              </a:ext>
            </a:extLst>
          </p:cNvPr>
          <p:cNvSpPr/>
          <p:nvPr/>
        </p:nvSpPr>
        <p:spPr>
          <a:xfrm>
            <a:off x="3703282" y="3173456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FC4C059-A8DF-4DD2-B96B-99E6A7989691}"/>
              </a:ext>
            </a:extLst>
          </p:cNvPr>
          <p:cNvSpPr/>
          <p:nvPr/>
        </p:nvSpPr>
        <p:spPr>
          <a:xfrm>
            <a:off x="4405038" y="3839379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4B2AF62-5009-4BA2-84F9-7A41BC1E8447}"/>
              </a:ext>
            </a:extLst>
          </p:cNvPr>
          <p:cNvSpPr/>
          <p:nvPr/>
        </p:nvSpPr>
        <p:spPr>
          <a:xfrm>
            <a:off x="3703282" y="4505302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D64AAD0-803C-41DC-B93E-743F9903E1C8}"/>
              </a:ext>
            </a:extLst>
          </p:cNvPr>
          <p:cNvSpPr/>
          <p:nvPr/>
        </p:nvSpPr>
        <p:spPr>
          <a:xfrm>
            <a:off x="4405038" y="5171225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526D667-A14A-48D7-8DD3-C5619959C10A}"/>
              </a:ext>
            </a:extLst>
          </p:cNvPr>
          <p:cNvSpPr/>
          <p:nvPr/>
        </p:nvSpPr>
        <p:spPr>
          <a:xfrm>
            <a:off x="3703282" y="5837149"/>
            <a:ext cx="6858000" cy="573600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381C59F-E2A4-466E-A4C7-44429922F1E3}"/>
              </a:ext>
            </a:extLst>
          </p:cNvPr>
          <p:cNvSpPr txBox="1"/>
          <p:nvPr/>
        </p:nvSpPr>
        <p:spPr>
          <a:xfrm>
            <a:off x="4648520" y="2536267"/>
            <a:ext cx="566928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8 years battery life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0862F2D-B15F-48B3-88D3-1346F309A526}"/>
              </a:ext>
            </a:extLst>
          </p:cNvPr>
          <p:cNvSpPr txBox="1"/>
          <p:nvPr/>
        </p:nvSpPr>
        <p:spPr>
          <a:xfrm>
            <a:off x="4648520" y="3199643"/>
            <a:ext cx="566928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Class 1 </a:t>
            </a:r>
            <a:r>
              <a:rPr lang="en-US" dirty="0" err="1">
                <a:solidFill>
                  <a:schemeClr val="bg1"/>
                </a:solidFill>
              </a:rPr>
              <a:t>Div</a:t>
            </a:r>
            <a:r>
              <a:rPr lang="en-US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9222AF4-CA60-4230-BA55-0BAB02A35C28}"/>
              </a:ext>
            </a:extLst>
          </p:cNvPr>
          <p:cNvSpPr txBox="1"/>
          <p:nvPr/>
        </p:nvSpPr>
        <p:spPr>
          <a:xfrm>
            <a:off x="4648520" y="3863019"/>
            <a:ext cx="566928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“Real Time”  volume &amp; battery alarms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8694F3D-D71E-464A-BE4B-0DC22D3F86DA}"/>
              </a:ext>
            </a:extLst>
          </p:cNvPr>
          <p:cNvSpPr txBox="1"/>
          <p:nvPr/>
        </p:nvSpPr>
        <p:spPr>
          <a:xfrm>
            <a:off x="4648520" y="4526395"/>
            <a:ext cx="566928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Integration with leading MDM/SCADA - PowerSpring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2F9B28A-7776-4819-A3AA-26AB016E9D72}"/>
              </a:ext>
            </a:extLst>
          </p:cNvPr>
          <p:cNvSpPr txBox="1"/>
          <p:nvPr/>
        </p:nvSpPr>
        <p:spPr>
          <a:xfrm>
            <a:off x="4648520" y="5189771"/>
            <a:ext cx="566928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TLS 1.2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50758E0-7938-48A2-83FA-86C052871B43}"/>
              </a:ext>
            </a:extLst>
          </p:cNvPr>
          <p:cNvSpPr txBox="1"/>
          <p:nvPr/>
        </p:nvSpPr>
        <p:spPr>
          <a:xfrm>
            <a:off x="4648520" y="5853149"/>
            <a:ext cx="566928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GPS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1A59B61-4ACF-4C74-8E0D-64A764270F5F}"/>
              </a:ext>
            </a:extLst>
          </p:cNvPr>
          <p:cNvGrpSpPr/>
          <p:nvPr/>
        </p:nvGrpSpPr>
        <p:grpSpPr>
          <a:xfrm>
            <a:off x="10612859" y="4569199"/>
            <a:ext cx="609600" cy="449262"/>
            <a:chOff x="3879850" y="1970088"/>
            <a:chExt cx="609600" cy="449262"/>
          </a:xfrm>
        </p:grpSpPr>
        <p:sp>
          <p:nvSpPr>
            <p:cNvPr id="96" name="Freeform 38">
              <a:extLst>
                <a:ext uri="{FF2B5EF4-FFF2-40B4-BE49-F238E27FC236}">
                  <a16:creationId xmlns:a16="http://schemas.microsoft.com/office/drawing/2014/main" id="{73197B77-AE41-41B2-AEEA-AC963C565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113" y="1970088"/>
              <a:ext cx="160337" cy="147637"/>
            </a:xfrm>
            <a:custGeom>
              <a:avLst/>
              <a:gdLst>
                <a:gd name="T0" fmla="*/ 101 w 101"/>
                <a:gd name="T1" fmla="*/ 0 h 93"/>
                <a:gd name="T2" fmla="*/ 0 w 101"/>
                <a:gd name="T3" fmla="*/ 18 h 93"/>
                <a:gd name="T4" fmla="*/ 28 w 101"/>
                <a:gd name="T5" fmla="*/ 48 h 93"/>
                <a:gd name="T6" fmla="*/ 41 w 101"/>
                <a:gd name="T7" fmla="*/ 63 h 93"/>
                <a:gd name="T8" fmla="*/ 68 w 101"/>
                <a:gd name="T9" fmla="*/ 93 h 93"/>
                <a:gd name="T10" fmla="*/ 101 w 101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93">
                  <a:moveTo>
                    <a:pt x="101" y="0"/>
                  </a:moveTo>
                  <a:lnTo>
                    <a:pt x="0" y="18"/>
                  </a:lnTo>
                  <a:lnTo>
                    <a:pt x="28" y="48"/>
                  </a:lnTo>
                  <a:lnTo>
                    <a:pt x="41" y="63"/>
                  </a:lnTo>
                  <a:lnTo>
                    <a:pt x="68" y="9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39">
              <a:extLst>
                <a:ext uri="{FF2B5EF4-FFF2-40B4-BE49-F238E27FC236}">
                  <a16:creationId xmlns:a16="http://schemas.microsoft.com/office/drawing/2014/main" id="{BED73A8E-9956-4645-82D4-9EACF2457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200" y="2211388"/>
              <a:ext cx="73025" cy="74612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0">
              <a:extLst>
                <a:ext uri="{FF2B5EF4-FFF2-40B4-BE49-F238E27FC236}">
                  <a16:creationId xmlns:a16="http://schemas.microsoft.com/office/drawing/2014/main" id="{E383AD6B-4639-4EA2-9A03-3C4ED530BE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9850" y="2027238"/>
              <a:ext cx="530225" cy="392112"/>
            </a:xfrm>
            <a:custGeom>
              <a:avLst/>
              <a:gdLst>
                <a:gd name="T0" fmla="*/ 139 w 188"/>
                <a:gd name="T1" fmla="*/ 60 h 138"/>
                <a:gd name="T2" fmla="*/ 188 w 188"/>
                <a:gd name="T3" fmla="*/ 12 h 138"/>
                <a:gd name="T4" fmla="*/ 177 w 188"/>
                <a:gd name="T5" fmla="*/ 0 h 138"/>
                <a:gd name="T6" fmla="*/ 138 w 188"/>
                <a:gd name="T7" fmla="*/ 38 h 138"/>
                <a:gd name="T8" fmla="*/ 112 w 188"/>
                <a:gd name="T9" fmla="*/ 14 h 138"/>
                <a:gd name="T10" fmla="*/ 96 w 188"/>
                <a:gd name="T11" fmla="*/ 29 h 138"/>
                <a:gd name="T12" fmla="*/ 84 w 188"/>
                <a:gd name="T13" fmla="*/ 42 h 138"/>
                <a:gd name="T14" fmla="*/ 66 w 188"/>
                <a:gd name="T15" fmla="*/ 35 h 138"/>
                <a:gd name="T16" fmla="*/ 66 w 188"/>
                <a:gd name="T17" fmla="*/ 18 h 138"/>
                <a:gd name="T18" fmla="*/ 53 w 188"/>
                <a:gd name="T19" fmla="*/ 18 h 138"/>
                <a:gd name="T20" fmla="*/ 53 w 188"/>
                <a:gd name="T21" fmla="*/ 35 h 138"/>
                <a:gd name="T22" fmla="*/ 36 w 188"/>
                <a:gd name="T23" fmla="*/ 42 h 138"/>
                <a:gd name="T24" fmla="*/ 23 w 188"/>
                <a:gd name="T25" fmla="*/ 29 h 138"/>
                <a:gd name="T26" fmla="*/ 12 w 188"/>
                <a:gd name="T27" fmla="*/ 41 h 138"/>
                <a:gd name="T28" fmla="*/ 24 w 188"/>
                <a:gd name="T29" fmla="*/ 54 h 138"/>
                <a:gd name="T30" fmla="*/ 17 w 188"/>
                <a:gd name="T31" fmla="*/ 71 h 138"/>
                <a:gd name="T32" fmla="*/ 0 w 188"/>
                <a:gd name="T33" fmla="*/ 71 h 138"/>
                <a:gd name="T34" fmla="*/ 0 w 188"/>
                <a:gd name="T35" fmla="*/ 84 h 138"/>
                <a:gd name="T36" fmla="*/ 17 w 188"/>
                <a:gd name="T37" fmla="*/ 84 h 138"/>
                <a:gd name="T38" fmla="*/ 24 w 188"/>
                <a:gd name="T39" fmla="*/ 101 h 138"/>
                <a:gd name="T40" fmla="*/ 12 w 188"/>
                <a:gd name="T41" fmla="*/ 114 h 138"/>
                <a:gd name="T42" fmla="*/ 23 w 188"/>
                <a:gd name="T43" fmla="*/ 125 h 138"/>
                <a:gd name="T44" fmla="*/ 36 w 188"/>
                <a:gd name="T45" fmla="*/ 113 h 138"/>
                <a:gd name="T46" fmla="*/ 53 w 188"/>
                <a:gd name="T47" fmla="*/ 120 h 138"/>
                <a:gd name="T48" fmla="*/ 53 w 188"/>
                <a:gd name="T49" fmla="*/ 138 h 138"/>
                <a:gd name="T50" fmla="*/ 66 w 188"/>
                <a:gd name="T51" fmla="*/ 138 h 138"/>
                <a:gd name="T52" fmla="*/ 66 w 188"/>
                <a:gd name="T53" fmla="*/ 120 h 138"/>
                <a:gd name="T54" fmla="*/ 84 w 188"/>
                <a:gd name="T55" fmla="*/ 113 h 138"/>
                <a:gd name="T56" fmla="*/ 96 w 188"/>
                <a:gd name="T57" fmla="*/ 126 h 138"/>
                <a:gd name="T58" fmla="*/ 108 w 188"/>
                <a:gd name="T59" fmla="*/ 114 h 138"/>
                <a:gd name="T60" fmla="*/ 95 w 188"/>
                <a:gd name="T61" fmla="*/ 102 h 138"/>
                <a:gd name="T62" fmla="*/ 102 w 188"/>
                <a:gd name="T63" fmla="*/ 86 h 138"/>
                <a:gd name="T64" fmla="*/ 120 w 188"/>
                <a:gd name="T65" fmla="*/ 86 h 138"/>
                <a:gd name="T66" fmla="*/ 120 w 188"/>
                <a:gd name="T67" fmla="*/ 70 h 138"/>
                <a:gd name="T68" fmla="*/ 102 w 188"/>
                <a:gd name="T69" fmla="*/ 70 h 138"/>
                <a:gd name="T70" fmla="*/ 95 w 188"/>
                <a:gd name="T71" fmla="*/ 53 h 138"/>
                <a:gd name="T72" fmla="*/ 108 w 188"/>
                <a:gd name="T73" fmla="*/ 41 h 138"/>
                <a:gd name="T74" fmla="*/ 108 w 188"/>
                <a:gd name="T75" fmla="*/ 41 h 138"/>
                <a:gd name="T76" fmla="*/ 113 w 188"/>
                <a:gd name="T77" fmla="*/ 36 h 138"/>
                <a:gd name="T78" fmla="*/ 139 w 188"/>
                <a:gd name="T79" fmla="*/ 60 h 138"/>
                <a:gd name="T80" fmla="*/ 60 w 188"/>
                <a:gd name="T81" fmla="*/ 105 h 138"/>
                <a:gd name="T82" fmla="*/ 32 w 188"/>
                <a:gd name="T83" fmla="*/ 78 h 138"/>
                <a:gd name="T84" fmla="*/ 60 w 188"/>
                <a:gd name="T85" fmla="*/ 50 h 138"/>
                <a:gd name="T86" fmla="*/ 87 w 188"/>
                <a:gd name="T87" fmla="*/ 78 h 138"/>
                <a:gd name="T88" fmla="*/ 60 w 188"/>
                <a:gd name="T89" fmla="*/ 10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8" h="138">
                  <a:moveTo>
                    <a:pt x="139" y="60"/>
                  </a:moveTo>
                  <a:cubicBezTo>
                    <a:pt x="188" y="12"/>
                    <a:pt x="188" y="12"/>
                    <a:pt x="188" y="12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79" y="38"/>
                    <a:pt x="73" y="36"/>
                    <a:pt x="66" y="35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46" y="36"/>
                    <a:pt x="41" y="38"/>
                    <a:pt x="36" y="42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1" y="59"/>
                    <a:pt x="18" y="64"/>
                    <a:pt x="17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8" y="91"/>
                    <a:pt x="21" y="97"/>
                    <a:pt x="24" y="101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41" y="117"/>
                    <a:pt x="46" y="119"/>
                    <a:pt x="53" y="120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3" y="119"/>
                    <a:pt x="79" y="117"/>
                    <a:pt x="84" y="113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9" y="97"/>
                    <a:pt x="101" y="92"/>
                    <a:pt x="102" y="86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1" y="64"/>
                    <a:pt x="99" y="58"/>
                    <a:pt x="95" y="5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13" y="36"/>
                    <a:pt x="113" y="36"/>
                    <a:pt x="113" y="36"/>
                  </a:cubicBezTo>
                  <a:lnTo>
                    <a:pt x="139" y="60"/>
                  </a:lnTo>
                  <a:close/>
                  <a:moveTo>
                    <a:pt x="60" y="105"/>
                  </a:moveTo>
                  <a:cubicBezTo>
                    <a:pt x="45" y="105"/>
                    <a:pt x="32" y="93"/>
                    <a:pt x="32" y="78"/>
                  </a:cubicBezTo>
                  <a:cubicBezTo>
                    <a:pt x="32" y="62"/>
                    <a:pt x="45" y="50"/>
                    <a:pt x="60" y="50"/>
                  </a:cubicBezTo>
                  <a:cubicBezTo>
                    <a:pt x="75" y="50"/>
                    <a:pt x="87" y="62"/>
                    <a:pt x="87" y="78"/>
                  </a:cubicBezTo>
                  <a:cubicBezTo>
                    <a:pt x="87" y="93"/>
                    <a:pt x="75" y="105"/>
                    <a:pt x="60" y="10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41">
              <a:extLst>
                <a:ext uri="{FF2B5EF4-FFF2-40B4-BE49-F238E27FC236}">
                  <a16:creationId xmlns:a16="http://schemas.microsoft.com/office/drawing/2014/main" id="{4ADCB2C2-62BB-41B4-BE75-C68CB1F2A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675" y="2235200"/>
              <a:ext cx="90487" cy="184150"/>
            </a:xfrm>
            <a:prstGeom prst="rect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42">
              <a:extLst>
                <a:ext uri="{FF2B5EF4-FFF2-40B4-BE49-F238E27FC236}">
                  <a16:creationId xmlns:a16="http://schemas.microsoft.com/office/drawing/2014/main" id="{E06C7FE7-5F3D-45C2-BFBE-F9836F892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200" y="2174875"/>
              <a:ext cx="90487" cy="244475"/>
            </a:xfrm>
            <a:prstGeom prst="rect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EBE95B4-B6D8-4398-853D-BB90905AB5C2}"/>
              </a:ext>
            </a:extLst>
          </p:cNvPr>
          <p:cNvGrpSpPr/>
          <p:nvPr/>
        </p:nvGrpSpPr>
        <p:grpSpPr>
          <a:xfrm>
            <a:off x="10680506" y="1948006"/>
            <a:ext cx="474307" cy="367994"/>
            <a:chOff x="9159876" y="2890838"/>
            <a:chExt cx="276225" cy="214312"/>
          </a:xfrm>
          <a:solidFill>
            <a:srgbClr val="707070"/>
          </a:solidFill>
        </p:grpSpPr>
        <p:sp>
          <p:nvSpPr>
            <p:cNvPr id="102" name="Freeform 98">
              <a:extLst>
                <a:ext uri="{FF2B5EF4-FFF2-40B4-BE49-F238E27FC236}">
                  <a16:creationId xmlns:a16="http://schemas.microsoft.com/office/drawing/2014/main" id="{65723263-C379-4B11-9995-263D36E0E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9876" y="2976563"/>
              <a:ext cx="157163" cy="128587"/>
            </a:xfrm>
            <a:custGeom>
              <a:avLst/>
              <a:gdLst>
                <a:gd name="T0" fmla="*/ 0 w 99"/>
                <a:gd name="T1" fmla="*/ 30 h 81"/>
                <a:gd name="T2" fmla="*/ 61 w 99"/>
                <a:gd name="T3" fmla="*/ 30 h 81"/>
                <a:gd name="T4" fmla="*/ 45 w 99"/>
                <a:gd name="T5" fmla="*/ 15 h 81"/>
                <a:gd name="T6" fmla="*/ 58 w 99"/>
                <a:gd name="T7" fmla="*/ 0 h 81"/>
                <a:gd name="T8" fmla="*/ 99 w 99"/>
                <a:gd name="T9" fmla="*/ 40 h 81"/>
                <a:gd name="T10" fmla="*/ 58 w 99"/>
                <a:gd name="T11" fmla="*/ 81 h 81"/>
                <a:gd name="T12" fmla="*/ 45 w 99"/>
                <a:gd name="T13" fmla="*/ 66 h 81"/>
                <a:gd name="T14" fmla="*/ 61 w 99"/>
                <a:gd name="T15" fmla="*/ 50 h 81"/>
                <a:gd name="T16" fmla="*/ 0 w 99"/>
                <a:gd name="T17" fmla="*/ 50 h 81"/>
                <a:gd name="T18" fmla="*/ 0 w 99"/>
                <a:gd name="T19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81">
                  <a:moveTo>
                    <a:pt x="0" y="30"/>
                  </a:moveTo>
                  <a:lnTo>
                    <a:pt x="61" y="30"/>
                  </a:lnTo>
                  <a:lnTo>
                    <a:pt x="45" y="15"/>
                  </a:lnTo>
                  <a:lnTo>
                    <a:pt x="58" y="0"/>
                  </a:lnTo>
                  <a:lnTo>
                    <a:pt x="99" y="40"/>
                  </a:lnTo>
                  <a:lnTo>
                    <a:pt x="58" y="81"/>
                  </a:lnTo>
                  <a:lnTo>
                    <a:pt x="45" y="66"/>
                  </a:lnTo>
                  <a:lnTo>
                    <a:pt x="61" y="50"/>
                  </a:lnTo>
                  <a:lnTo>
                    <a:pt x="0" y="50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9">
              <a:extLst>
                <a:ext uri="{FF2B5EF4-FFF2-40B4-BE49-F238E27FC236}">
                  <a16:creationId xmlns:a16="http://schemas.microsoft.com/office/drawing/2014/main" id="{7E2CFDAD-89FB-437D-8746-21AAF3C9C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8938" y="2890838"/>
              <a:ext cx="157163" cy="128587"/>
            </a:xfrm>
            <a:custGeom>
              <a:avLst/>
              <a:gdLst>
                <a:gd name="T0" fmla="*/ 99 w 99"/>
                <a:gd name="T1" fmla="*/ 30 h 81"/>
                <a:gd name="T2" fmla="*/ 38 w 99"/>
                <a:gd name="T3" fmla="*/ 30 h 81"/>
                <a:gd name="T4" fmla="*/ 54 w 99"/>
                <a:gd name="T5" fmla="*/ 15 h 81"/>
                <a:gd name="T6" fmla="*/ 41 w 99"/>
                <a:gd name="T7" fmla="*/ 0 h 81"/>
                <a:gd name="T8" fmla="*/ 0 w 99"/>
                <a:gd name="T9" fmla="*/ 40 h 81"/>
                <a:gd name="T10" fmla="*/ 41 w 99"/>
                <a:gd name="T11" fmla="*/ 81 h 81"/>
                <a:gd name="T12" fmla="*/ 54 w 99"/>
                <a:gd name="T13" fmla="*/ 66 h 81"/>
                <a:gd name="T14" fmla="*/ 38 w 99"/>
                <a:gd name="T15" fmla="*/ 50 h 81"/>
                <a:gd name="T16" fmla="*/ 99 w 99"/>
                <a:gd name="T17" fmla="*/ 50 h 81"/>
                <a:gd name="T18" fmla="*/ 99 w 99"/>
                <a:gd name="T19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81">
                  <a:moveTo>
                    <a:pt x="99" y="30"/>
                  </a:moveTo>
                  <a:lnTo>
                    <a:pt x="38" y="30"/>
                  </a:lnTo>
                  <a:lnTo>
                    <a:pt x="54" y="15"/>
                  </a:lnTo>
                  <a:lnTo>
                    <a:pt x="41" y="0"/>
                  </a:lnTo>
                  <a:lnTo>
                    <a:pt x="0" y="40"/>
                  </a:lnTo>
                  <a:lnTo>
                    <a:pt x="41" y="81"/>
                  </a:lnTo>
                  <a:lnTo>
                    <a:pt x="54" y="66"/>
                  </a:lnTo>
                  <a:lnTo>
                    <a:pt x="38" y="50"/>
                  </a:lnTo>
                  <a:lnTo>
                    <a:pt x="99" y="50"/>
                  </a:lnTo>
                  <a:lnTo>
                    <a:pt x="99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7" name="Picture 4" descr="http://mercuryinstruments.com/media/products/ERX_Main.jpg">
            <a:hlinkClick r:id="rId2"/>
            <a:extLst>
              <a:ext uri="{FF2B5EF4-FFF2-40B4-BE49-F238E27FC236}">
                <a16:creationId xmlns:a16="http://schemas.microsoft.com/office/drawing/2014/main" id="{D87A656E-FD9A-45E1-9C24-9221CD8F9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675" y="2366066"/>
            <a:ext cx="2417962" cy="2560320"/>
          </a:xfrm>
          <a:prstGeom prst="rect">
            <a:avLst/>
          </a:prstGeom>
          <a:noFill/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A9E6131-AB18-4985-858F-7E5719F0EFAB}"/>
              </a:ext>
            </a:extLst>
          </p:cNvPr>
          <p:cNvSpPr/>
          <p:nvPr/>
        </p:nvSpPr>
        <p:spPr>
          <a:xfrm>
            <a:off x="1323273" y="3442608"/>
            <a:ext cx="962727" cy="3044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 rtlCol="0" anchor="ctr" anchorCtr="1"/>
          <a:lstStyle/>
          <a:p>
            <a:pPr algn="ctr" eaLnBrk="0" hangingPunct="0">
              <a:lnSpc>
                <a:spcPct val="85000"/>
              </a:lnSpc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5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5" grpId="0" animBg="1"/>
      <p:bldP spid="46" grpId="0" animBg="1"/>
      <p:bldP spid="51" grpId="0" animBg="1"/>
      <p:bldP spid="52" grpId="0" animBg="1"/>
      <p:bldP spid="2" grpId="0" animBg="1"/>
      <p:bldP spid="80" grpId="0"/>
      <p:bldP spid="81" grpId="0" animBg="1"/>
      <p:bldP spid="82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0CCC2C-21DB-4416-8568-B3848623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CPA150</a:t>
            </a:r>
            <a:r>
              <a:rPr lang="it-IT" dirty="0"/>
              <a:t> Dual-Channel Pulse Data Logger </a:t>
            </a:r>
            <a:br>
              <a:rPr lang="it-IT" dirty="0"/>
            </a:br>
            <a:r>
              <a:rPr lang="da-DK" dirty="0"/>
              <a:t>Designed for C&amp;I Smart Metering/AMI Analog 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E7C3D32-0C1B-46AB-AE6F-60856F884C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1" y="1074738"/>
            <a:ext cx="7777716" cy="53086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The CPA150 is a Cat M1 / NB-IoT, battery-operated, easy to configure dual-channel pulse data logger designed to support most commercial &amp; Industrial (C&amp;I) smart metering/automatic meter reading (AMR). </a:t>
            </a:r>
          </a:p>
          <a:p>
            <a:r>
              <a:rPr lang="en-US" dirty="0"/>
              <a:t>The CPA150 Pulse Data Logger is designed for low-power and outdoor operation. It is ideal for call-In applications involving meter data management (MDM) and can directly connect to </a:t>
            </a:r>
            <a:r>
              <a:rPr lang="en-US" dirty="0" err="1"/>
              <a:t>PowerSpring</a:t>
            </a:r>
            <a:r>
              <a:rPr lang="en-US" dirty="0"/>
              <a:t> or couple with the InvisiConnect software or an MQTT bridge to interface with third-party MDM systems. </a:t>
            </a:r>
          </a:p>
          <a:p>
            <a:r>
              <a:rPr lang="en-US" dirty="0"/>
              <a:t>The CPA150 is fully integrated in the Honeywell ecosystem and is easy to program through its USB communication port and associated configuration software.</a:t>
            </a:r>
          </a:p>
          <a:p>
            <a:r>
              <a:rPr lang="en-US" dirty="0"/>
              <a:t>The CPA150 is  CSA Class I </a:t>
            </a:r>
            <a:r>
              <a:rPr lang="en-US" dirty="0" err="1"/>
              <a:t>Div</a:t>
            </a:r>
            <a:r>
              <a:rPr lang="en-US" dirty="0"/>
              <a:t> 2 approved, making it a perfect solution for gas measurement applications where safety is always a concern.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5C757-62DF-46FB-A010-7B83AD2FC3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BB50FF-7BC1-4174-8B36-F4FCAB4F030A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pic>
        <p:nvPicPr>
          <p:cNvPr id="8" name="Picture 4" descr="http://mercuryinstruments.com/media/products/ERX_Main.jpg">
            <a:hlinkClick r:id="rId2"/>
            <a:extLst>
              <a:ext uri="{FF2B5EF4-FFF2-40B4-BE49-F238E27FC236}">
                <a16:creationId xmlns:a16="http://schemas.microsoft.com/office/drawing/2014/main" id="{D1D8D38A-D16C-4655-96F7-419ADF4B0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48715" y="2284786"/>
            <a:ext cx="2417962" cy="2560320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BA992-887C-490C-A751-374D6A1DACC7}"/>
              </a:ext>
            </a:extLst>
          </p:cNvPr>
          <p:cNvSpPr/>
          <p:nvPr/>
        </p:nvSpPr>
        <p:spPr>
          <a:xfrm>
            <a:off x="9644313" y="3361328"/>
            <a:ext cx="962727" cy="3044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 rtlCol="0" anchor="ctr" anchorCtr="1"/>
          <a:lstStyle/>
          <a:p>
            <a:pPr algn="ctr" eaLnBrk="0" hangingPunct="0">
              <a:lnSpc>
                <a:spcPct val="85000"/>
              </a:lnSpc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76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F9A2600-C38A-4DBE-B398-8DA3C4CF9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CPA150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E70F3D-E7F1-462B-85C0-A3B4D5F220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ABB50FF-7BC1-4174-8B36-F4FCAB4F030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B0C022A1-92A6-4B11-ABB8-4140E2474FC4}"/>
              </a:ext>
            </a:extLst>
          </p:cNvPr>
          <p:cNvSpPr txBox="1">
            <a:spLocks/>
          </p:cNvSpPr>
          <p:nvPr/>
        </p:nvSpPr>
        <p:spPr>
          <a:xfrm>
            <a:off x="685800" y="1074737"/>
            <a:ext cx="5308547" cy="5681169"/>
          </a:xfrm>
          <a:prstGeom prst="rect">
            <a:avLst/>
          </a:prstGeom>
        </p:spPr>
        <p:txBody>
          <a:bodyPr>
            <a:normAutofit/>
          </a:bodyPr>
          <a:lstStyle>
            <a:lvl1pPr marL="1698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marL="6270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-"/>
              <a:defRPr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0842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/>
              <a:t>Inputs / Outputs 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2 Digital Inputs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1 Pulse Output</a:t>
            </a:r>
          </a:p>
          <a:p>
            <a:pPr>
              <a:lnSpc>
                <a:spcPct val="150000"/>
              </a:lnSpc>
            </a:pPr>
            <a:r>
              <a:rPr lang="en-US" dirty="0"/>
              <a:t>LTE CAT M1 connectivity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Optimized for low data usage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eDRX</a:t>
            </a:r>
            <a:r>
              <a:rPr lang="en-US" dirty="0"/>
              <a:t> support</a:t>
            </a:r>
          </a:p>
          <a:p>
            <a:pPr>
              <a:lnSpc>
                <a:spcPct val="150000"/>
              </a:lnSpc>
            </a:pPr>
            <a:r>
              <a:rPr lang="en-US" dirty="0"/>
              <a:t>Call Frequency 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Configurable call frequency : mins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hours</a:t>
            </a:r>
          </a:p>
          <a:p>
            <a:pPr>
              <a:lnSpc>
                <a:spcPct val="150000"/>
              </a:lnSpc>
            </a:pPr>
            <a:r>
              <a:rPr lang="en-US" dirty="0"/>
              <a:t>Alarms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Real time (</a:t>
            </a:r>
            <a:r>
              <a:rPr lang="en-US" dirty="0" err="1"/>
              <a:t>eDRX</a:t>
            </a:r>
            <a:r>
              <a:rPr lang="en-US" dirty="0"/>
              <a:t>).</a:t>
            </a:r>
          </a:p>
          <a:p>
            <a:pPr>
              <a:lnSpc>
                <a:spcPct val="150000"/>
              </a:lnSpc>
            </a:pPr>
            <a:r>
              <a:rPr lang="en-US" dirty="0"/>
              <a:t>Internal / External antenna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64EC3052-B1B1-4810-8E3D-92B8AABEB759}"/>
              </a:ext>
            </a:extLst>
          </p:cNvPr>
          <p:cNvSpPr txBox="1">
            <a:spLocks/>
          </p:cNvSpPr>
          <p:nvPr/>
        </p:nvSpPr>
        <p:spPr>
          <a:xfrm>
            <a:off x="6217720" y="1074738"/>
            <a:ext cx="5612919" cy="5308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698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marL="6270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-"/>
              <a:defRPr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084263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/>
              <a:t>Integration with 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PowerSpring and any SCADA talking MQTT </a:t>
            </a:r>
            <a:r>
              <a:rPr lang="en-US" dirty="0" err="1"/>
              <a:t>SparkPlug</a:t>
            </a:r>
            <a:r>
              <a:rPr lang="en-US" dirty="0"/>
              <a:t> B or OPC DA through </a:t>
            </a:r>
            <a:r>
              <a:rPr lang="en-US" dirty="0" err="1"/>
              <a:t>AutoSol</a:t>
            </a:r>
            <a:r>
              <a:rPr lang="en-US" dirty="0"/>
              <a:t> Bridge.</a:t>
            </a:r>
          </a:p>
          <a:p>
            <a:pPr>
              <a:lnSpc>
                <a:spcPct val="150000"/>
              </a:lnSpc>
            </a:pPr>
            <a:r>
              <a:rPr lang="en-US" dirty="0"/>
              <a:t>8 years battery life with hourly calls.</a:t>
            </a:r>
          </a:p>
          <a:p>
            <a:pPr>
              <a:lnSpc>
                <a:spcPct val="150000"/>
              </a:lnSpc>
            </a:pPr>
            <a:r>
              <a:rPr lang="en-US" dirty="0"/>
              <a:t>Data location from built-in GPS.</a:t>
            </a:r>
          </a:p>
          <a:p>
            <a:pPr>
              <a:lnSpc>
                <a:spcPct val="150000"/>
              </a:lnSpc>
            </a:pPr>
            <a:r>
              <a:rPr lang="en-US" dirty="0"/>
              <a:t>Class 1 Division 2 Certified.</a:t>
            </a:r>
          </a:p>
          <a:p>
            <a:pPr>
              <a:lnSpc>
                <a:spcPct val="150000"/>
              </a:lnSpc>
            </a:pPr>
            <a:r>
              <a:rPr lang="en-US" dirty="0"/>
              <a:t>Compatible  with Canadian Carriers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Operating Temp: -40°F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+185°F</a:t>
            </a:r>
            <a:br>
              <a:rPr lang="en-US" dirty="0"/>
            </a:br>
            <a:r>
              <a:rPr lang="en-US" dirty="0"/>
              <a:t>(-40°C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85°C).</a:t>
            </a:r>
          </a:p>
        </p:txBody>
      </p:sp>
      <p:pic>
        <p:nvPicPr>
          <p:cNvPr id="13" name="Picture 4" descr="http://mercuryinstruments.com/media/products/ERX_Main.jpg">
            <a:hlinkClick r:id="rId3"/>
            <a:extLst>
              <a:ext uri="{FF2B5EF4-FFF2-40B4-BE49-F238E27FC236}">
                <a16:creationId xmlns:a16="http://schemas.microsoft.com/office/drawing/2014/main" id="{FBFD971D-A20A-4331-876D-0AB22D566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74653" y="3306726"/>
            <a:ext cx="1236626" cy="1309435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999256-C4E1-4100-A8A7-F59368C53054}"/>
              </a:ext>
            </a:extLst>
          </p:cNvPr>
          <p:cNvSpPr/>
          <p:nvPr/>
        </p:nvSpPr>
        <p:spPr>
          <a:xfrm>
            <a:off x="11080554" y="3810001"/>
            <a:ext cx="484065" cy="2060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 rtlCol="0" anchor="ctr" anchorCtr="1"/>
          <a:lstStyle/>
          <a:p>
            <a:pPr algn="ctr" eaLnBrk="0" hangingPunct="0">
              <a:lnSpc>
                <a:spcPct val="85000"/>
              </a:lnSpc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3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AC3DE2-E6C8-47D9-8856-4D5F4F8AC78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User definable contract periods (daily, hourly, custom)</a:t>
            </a:r>
          </a:p>
          <a:p>
            <a:r>
              <a:rPr lang="en-US" dirty="0"/>
              <a:t>Selectable time of day for start of contract period.</a:t>
            </a:r>
          </a:p>
          <a:p>
            <a:r>
              <a:rPr lang="en-US" dirty="0"/>
              <a:t>Selectable update period to optimally balance battery life vs frequency </a:t>
            </a:r>
            <a:r>
              <a:rPr lang="en-US"/>
              <a:t>of updates</a:t>
            </a:r>
            <a:endParaRPr lang="en-US" dirty="0"/>
          </a:p>
          <a:p>
            <a:r>
              <a:rPr lang="en-US" dirty="0"/>
              <a:t>Ability to generate an updated consumption report on demand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71C58D-93C1-4C21-B5BC-21474C37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CPA150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510E1-F157-4F77-B7CD-433BDC6B51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ABB50FF-7BC1-4174-8B36-F4FCAB4F030A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pic>
        <p:nvPicPr>
          <p:cNvPr id="3" name="Content Placeholder 2" descr="A picture containing text&#10;&#10;Description automatically generated">
            <a:extLst>
              <a:ext uri="{FF2B5EF4-FFF2-40B4-BE49-F238E27FC236}">
                <a16:creationId xmlns:a16="http://schemas.microsoft.com/office/drawing/2014/main" id="{E266DC07-0DF2-4FBD-927B-AB53993CD9EB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 rotWithShape="1">
          <a:blip r:embed="rId2"/>
          <a:stretch/>
        </p:blipFill>
        <p:spPr>
          <a:xfrm>
            <a:off x="114494" y="1163782"/>
            <a:ext cx="5719570" cy="4289677"/>
          </a:xfrm>
        </p:spPr>
      </p:pic>
    </p:spTree>
    <p:extLst>
      <p:ext uri="{BB962C8B-B14F-4D97-AF65-F5344CB8AC3E}">
        <p14:creationId xmlns:p14="http://schemas.microsoft.com/office/powerpoint/2010/main" val="339393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6A28583-15F3-435C-818E-870C65423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battery life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AA45FC-3B02-402B-8521-DE8E8F56BC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990319-EC50-46CA-86DD-0C90603A16DE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59CEC88-7865-4347-A3FC-36C753B339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54297"/>
              </p:ext>
            </p:extLst>
          </p:nvPr>
        </p:nvGraphicFramePr>
        <p:xfrm>
          <a:off x="1090227" y="1078191"/>
          <a:ext cx="10288545" cy="439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431F6DB3-8CD6-4CBF-B79F-3EBA3F325752}"/>
              </a:ext>
            </a:extLst>
          </p:cNvPr>
          <p:cNvSpPr/>
          <p:nvPr/>
        </p:nvSpPr>
        <p:spPr>
          <a:xfrm>
            <a:off x="4126888" y="5640982"/>
            <a:ext cx="4407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Impact of GPS operation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8.3 years w/GPS disabled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 years w/GPS updating every 12h.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DB1EAF-5C33-4C85-9C91-1360FC224872}"/>
              </a:ext>
            </a:extLst>
          </p:cNvPr>
          <p:cNvSpPr/>
          <p:nvPr/>
        </p:nvSpPr>
        <p:spPr>
          <a:xfrm rot="16200000">
            <a:off x="762560" y="3035301"/>
            <a:ext cx="764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Years</a:t>
            </a:r>
          </a:p>
        </p:txBody>
      </p:sp>
    </p:spTree>
    <p:extLst>
      <p:ext uri="{BB962C8B-B14F-4D97-AF65-F5344CB8AC3E}">
        <p14:creationId xmlns:p14="http://schemas.microsoft.com/office/powerpoint/2010/main" val="289029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9370D-6F18-45EB-8189-9D201811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Configuration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79A6-3D6E-4234-AF5C-906AA2EA10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1FA8A-4B3C-44A2-998B-F69385A905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15136F5-B760-4CB9-8887-2860879E15D6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8A2299-2751-4357-803D-E287F8093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13" y="1017106"/>
            <a:ext cx="10028464" cy="5840893"/>
          </a:xfrm>
          <a:prstGeom prst="rect">
            <a:avLst/>
          </a:prstGeom>
        </p:spPr>
      </p:pic>
      <p:pic>
        <p:nvPicPr>
          <p:cNvPr id="7" name="Picture 4" descr="http://mercuryinstruments.com/media/products/ERX_Main.jpg">
            <a:hlinkClick r:id="rId3"/>
            <a:extLst>
              <a:ext uri="{FF2B5EF4-FFF2-40B4-BE49-F238E27FC236}">
                <a16:creationId xmlns:a16="http://schemas.microsoft.com/office/drawing/2014/main" id="{46BD5F2B-641F-4BB1-828F-18889EBCD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0197" y="1568136"/>
            <a:ext cx="1291946" cy="136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681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611" y="264127"/>
            <a:ext cx="10523336" cy="498475"/>
          </a:xfrm>
        </p:spPr>
        <p:txBody>
          <a:bodyPr/>
          <a:lstStyle/>
          <a:p>
            <a:r>
              <a:rPr lang="en-US" sz="2800" dirty="0"/>
              <a:t>PowerSpring Deployment</a:t>
            </a:r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D9AA7FFB-CBC7-469F-974B-B1DE0CDB79B5}"/>
              </a:ext>
            </a:extLst>
          </p:cNvPr>
          <p:cNvSpPr/>
          <p:nvPr/>
        </p:nvSpPr>
        <p:spPr>
          <a:xfrm>
            <a:off x="1151495" y="1001500"/>
            <a:ext cx="9053987" cy="4455543"/>
          </a:xfrm>
          <a:prstGeom prst="roundRect">
            <a:avLst>
              <a:gd name="adj" fmla="val 7432"/>
            </a:avLst>
          </a:prstGeom>
          <a:solidFill>
            <a:sysClr val="window" lastClr="FFFFFF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039C8E3-86B5-4B71-93DF-749CFE0E9FDE}"/>
              </a:ext>
            </a:extLst>
          </p:cNvPr>
          <p:cNvCxnSpPr>
            <a:cxnSpLocks/>
          </p:cNvCxnSpPr>
          <p:nvPr/>
        </p:nvCxnSpPr>
        <p:spPr>
          <a:xfrm flipH="1">
            <a:off x="4367881" y="1008954"/>
            <a:ext cx="0" cy="4453128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BFFB185A-EB63-4776-9A29-CAF64C65F5BF}"/>
              </a:ext>
            </a:extLst>
          </p:cNvPr>
          <p:cNvGrpSpPr/>
          <p:nvPr/>
        </p:nvGrpSpPr>
        <p:grpSpPr>
          <a:xfrm>
            <a:off x="4851621" y="1764709"/>
            <a:ext cx="1290667" cy="1050096"/>
            <a:chOff x="5081600" y="1769571"/>
            <a:chExt cx="1290667" cy="1050096"/>
          </a:xfrm>
        </p:grpSpPr>
        <p:pic>
          <p:nvPicPr>
            <p:cNvPr id="136" name="Picture 8" descr="Related image">
              <a:extLst>
                <a:ext uri="{FF2B5EF4-FFF2-40B4-BE49-F238E27FC236}">
                  <a16:creationId xmlns:a16="http://schemas.microsoft.com/office/drawing/2014/main" id="{E289DC5E-C778-4C67-B7C6-3B42E2722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2815" y="1769571"/>
              <a:ext cx="816530" cy="816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E292CAE-BA51-47A8-9B81-6FDF432532A9}"/>
                </a:ext>
              </a:extLst>
            </p:cNvPr>
            <p:cNvSpPr txBox="1"/>
            <p:nvPr/>
          </p:nvSpPr>
          <p:spPr>
            <a:xfrm>
              <a:off x="5081600" y="2573446"/>
              <a:ext cx="12906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0070C0"/>
                  </a:solidFill>
                  <a:latin typeface="Arial"/>
                </a:rPr>
                <a:t>Database Server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782ACD0-1D0A-49F1-9A17-BD50199BD8A2}"/>
              </a:ext>
            </a:extLst>
          </p:cNvPr>
          <p:cNvGrpSpPr/>
          <p:nvPr/>
        </p:nvGrpSpPr>
        <p:grpSpPr>
          <a:xfrm>
            <a:off x="6661874" y="1495020"/>
            <a:ext cx="935627" cy="792615"/>
            <a:chOff x="7914154" y="2026687"/>
            <a:chExt cx="969463" cy="755129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1C8A147-7520-4499-AAF7-036DFDA247D8}"/>
                </a:ext>
              </a:extLst>
            </p:cNvPr>
            <p:cNvSpPr txBox="1"/>
            <p:nvPr/>
          </p:nvSpPr>
          <p:spPr>
            <a:xfrm>
              <a:off x="7914154" y="2535595"/>
              <a:ext cx="9694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0070C0"/>
                  </a:solidFill>
                  <a:latin typeface="Arial"/>
                </a:rPr>
                <a:t>Web Server</a:t>
              </a:r>
            </a:p>
          </p:txBody>
        </p:sp>
        <p:pic>
          <p:nvPicPr>
            <p:cNvPr id="140" name="Picture 4" descr="Image result for server icon">
              <a:extLst>
                <a:ext uri="{FF2B5EF4-FFF2-40B4-BE49-F238E27FC236}">
                  <a16:creationId xmlns:a16="http://schemas.microsoft.com/office/drawing/2014/main" id="{A33E1BA6-0140-486B-9367-EB5CB0FEA1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9436" y="2026687"/>
              <a:ext cx="489876" cy="489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0891457B-4404-4452-B7C8-95B785FC6F1F}"/>
              </a:ext>
            </a:extLst>
          </p:cNvPr>
          <p:cNvSpPr txBox="1"/>
          <p:nvPr/>
        </p:nvSpPr>
        <p:spPr>
          <a:xfrm>
            <a:off x="7980275" y="1962315"/>
            <a:ext cx="10470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Web Client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705CBCE4-B1C5-4F12-B904-B2F2AE0296D5}"/>
              </a:ext>
            </a:extLst>
          </p:cNvPr>
          <p:cNvSpPr txBox="1"/>
          <p:nvPr/>
        </p:nvSpPr>
        <p:spPr>
          <a:xfrm>
            <a:off x="2332338" y="1020356"/>
            <a:ext cx="540299" cy="27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/>
              </a:rPr>
              <a:t>DMZ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ADA1DA8-5203-48CC-9982-E86F6C47D62A}"/>
              </a:ext>
            </a:extLst>
          </p:cNvPr>
          <p:cNvSpPr txBox="1"/>
          <p:nvPr/>
        </p:nvSpPr>
        <p:spPr>
          <a:xfrm>
            <a:off x="5999105" y="1022043"/>
            <a:ext cx="2205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latin typeface="Arial"/>
              </a:rPr>
              <a:t>Utility / Corporate Network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9D5E5122-62E5-480F-BEFC-1338D5910B8A}"/>
              </a:ext>
            </a:extLst>
          </p:cNvPr>
          <p:cNvCxnSpPr>
            <a:cxnSpLocks/>
          </p:cNvCxnSpPr>
          <p:nvPr/>
        </p:nvCxnSpPr>
        <p:spPr>
          <a:xfrm flipH="1" flipV="1">
            <a:off x="7425436" y="1760021"/>
            <a:ext cx="618847" cy="0"/>
          </a:xfrm>
          <a:prstGeom prst="straightConnector1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6EEA01A-3790-4576-A104-EE63FE283680}"/>
              </a:ext>
            </a:extLst>
          </p:cNvPr>
          <p:cNvCxnSpPr>
            <a:cxnSpLocks/>
          </p:cNvCxnSpPr>
          <p:nvPr/>
        </p:nvCxnSpPr>
        <p:spPr>
          <a:xfrm>
            <a:off x="2575271" y="1459147"/>
            <a:ext cx="0" cy="3755206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pic>
        <p:nvPicPr>
          <p:cNvPr id="146" name="Picture 2" descr="http://icons.iconarchive.com/icons/alecive/flatwoken/72/Apps-Firewall-icon.png">
            <a:extLst>
              <a:ext uri="{FF2B5EF4-FFF2-40B4-BE49-F238E27FC236}">
                <a16:creationId xmlns:a16="http://schemas.microsoft.com/office/drawing/2014/main" id="{1DCAFEB1-4CE2-4B05-91E2-6C3936715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326" y="5214353"/>
            <a:ext cx="420923" cy="4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4" descr="Image result for server icon">
            <a:extLst>
              <a:ext uri="{FF2B5EF4-FFF2-40B4-BE49-F238E27FC236}">
                <a16:creationId xmlns:a16="http://schemas.microsoft.com/office/drawing/2014/main" id="{1C8B11AB-CB5B-49D5-B606-C74F0BFF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844" y="1348396"/>
            <a:ext cx="473559" cy="52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27102D24-A528-419E-B056-BF307994D39E}"/>
              </a:ext>
            </a:extLst>
          </p:cNvPr>
          <p:cNvSpPr txBox="1"/>
          <p:nvPr/>
        </p:nvSpPr>
        <p:spPr>
          <a:xfrm>
            <a:off x="2859754" y="1885664"/>
            <a:ext cx="13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Data Collection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(Mercury, DLMS)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Node - 1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3294B28-4C4F-47AF-9AD1-30E586D84BC4}"/>
              </a:ext>
            </a:extLst>
          </p:cNvPr>
          <p:cNvCxnSpPr>
            <a:cxnSpLocks/>
          </p:cNvCxnSpPr>
          <p:nvPr/>
        </p:nvCxnSpPr>
        <p:spPr>
          <a:xfrm>
            <a:off x="2591686" y="1709590"/>
            <a:ext cx="68580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triangle"/>
          </a:ln>
          <a:effectLst/>
        </p:spPr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C6BA8A7-5B7C-4594-9270-23D50911B22F}"/>
              </a:ext>
            </a:extLst>
          </p:cNvPr>
          <p:cNvGrpSpPr/>
          <p:nvPr/>
        </p:nvGrpSpPr>
        <p:grpSpPr>
          <a:xfrm>
            <a:off x="1259014" y="3886799"/>
            <a:ext cx="1238790" cy="773310"/>
            <a:chOff x="1228879" y="2026687"/>
            <a:chExt cx="1238790" cy="773310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AA937A26-6CC7-404B-BA1B-99AE9491190D}"/>
                </a:ext>
              </a:extLst>
            </p:cNvPr>
            <p:cNvSpPr txBox="1"/>
            <p:nvPr/>
          </p:nvSpPr>
          <p:spPr>
            <a:xfrm>
              <a:off x="1228879" y="2553776"/>
              <a:ext cx="12387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0070C0"/>
                  </a:solidFill>
                  <a:latin typeface="Arial"/>
                </a:rPr>
                <a:t>MQTT Broker </a:t>
              </a: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CC6A19A8-FDEE-4DDB-A605-D3C80D192362}"/>
                </a:ext>
              </a:extLst>
            </p:cNvPr>
            <p:cNvGrpSpPr/>
            <p:nvPr/>
          </p:nvGrpSpPr>
          <p:grpSpPr>
            <a:xfrm>
              <a:off x="1355834" y="2026687"/>
              <a:ext cx="726909" cy="612279"/>
              <a:chOff x="1355834" y="2026687"/>
              <a:chExt cx="726909" cy="612279"/>
            </a:xfrm>
          </p:grpSpPr>
          <p:pic>
            <p:nvPicPr>
              <p:cNvPr id="154" name="Picture 4" descr="Image result for server icon">
                <a:extLst>
                  <a:ext uri="{FF2B5EF4-FFF2-40B4-BE49-F238E27FC236}">
                    <a16:creationId xmlns:a16="http://schemas.microsoft.com/office/drawing/2014/main" id="{4E561960-E9B6-4118-AFF2-2A6F83B8A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8945" y="2026687"/>
                <a:ext cx="513798" cy="531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5" name="Picture 154">
                <a:extLst>
                  <a:ext uri="{FF2B5EF4-FFF2-40B4-BE49-F238E27FC236}">
                    <a16:creationId xmlns:a16="http://schemas.microsoft.com/office/drawing/2014/main" id="{C6120580-332A-400F-83D3-9BF011F3DA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355834" y="2271661"/>
                <a:ext cx="367305" cy="367305"/>
              </a:xfrm>
              <a:prstGeom prst="rect">
                <a:avLst/>
              </a:prstGeom>
            </p:spPr>
          </p:pic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EA7187E-26E1-4964-BE88-E374688FE272}"/>
              </a:ext>
            </a:extLst>
          </p:cNvPr>
          <p:cNvGrpSpPr/>
          <p:nvPr/>
        </p:nvGrpSpPr>
        <p:grpSpPr>
          <a:xfrm>
            <a:off x="6661874" y="2629480"/>
            <a:ext cx="935627" cy="780392"/>
            <a:chOff x="7914154" y="2026687"/>
            <a:chExt cx="969463" cy="743484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B1D3846-047C-45BC-BB6A-7B96CDF36CDD}"/>
                </a:ext>
              </a:extLst>
            </p:cNvPr>
            <p:cNvSpPr txBox="1"/>
            <p:nvPr/>
          </p:nvSpPr>
          <p:spPr>
            <a:xfrm>
              <a:off x="7914154" y="2535595"/>
              <a:ext cx="969463" cy="234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0070C0"/>
                  </a:solidFill>
                  <a:latin typeface="Arial"/>
                </a:rPr>
                <a:t>App Server</a:t>
              </a:r>
            </a:p>
          </p:txBody>
        </p:sp>
        <p:pic>
          <p:nvPicPr>
            <p:cNvPr id="158" name="Picture 4" descr="Image result for server icon">
              <a:extLst>
                <a:ext uri="{FF2B5EF4-FFF2-40B4-BE49-F238E27FC236}">
                  <a16:creationId xmlns:a16="http://schemas.microsoft.com/office/drawing/2014/main" id="{D208F61E-8EC5-4B90-86C7-8B5CF7EA76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9436" y="2026687"/>
              <a:ext cx="489876" cy="489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403489D8-2C84-4A4D-881D-361E346A9D3D}"/>
              </a:ext>
            </a:extLst>
          </p:cNvPr>
          <p:cNvCxnSpPr>
            <a:cxnSpLocks/>
          </p:cNvCxnSpPr>
          <p:nvPr/>
        </p:nvCxnSpPr>
        <p:spPr>
          <a:xfrm flipH="1">
            <a:off x="4584109" y="3843115"/>
            <a:ext cx="3628398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C9A8BA6-A920-4754-B4E8-12A4E6404D48}"/>
              </a:ext>
            </a:extLst>
          </p:cNvPr>
          <p:cNvCxnSpPr>
            <a:cxnSpLocks/>
          </p:cNvCxnSpPr>
          <p:nvPr/>
        </p:nvCxnSpPr>
        <p:spPr>
          <a:xfrm flipH="1">
            <a:off x="6307223" y="1752117"/>
            <a:ext cx="15978" cy="2090998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E8B5DAD-254B-4B58-AB8F-D6601B6CE9DE}"/>
              </a:ext>
            </a:extLst>
          </p:cNvPr>
          <p:cNvCxnSpPr>
            <a:cxnSpLocks/>
          </p:cNvCxnSpPr>
          <p:nvPr/>
        </p:nvCxnSpPr>
        <p:spPr>
          <a:xfrm>
            <a:off x="5768981" y="2183982"/>
            <a:ext cx="548640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78C6CA98-8801-4D2A-BEEB-96AA5D5D8BC1}"/>
              </a:ext>
            </a:extLst>
          </p:cNvPr>
          <p:cNvCxnSpPr>
            <a:cxnSpLocks/>
          </p:cNvCxnSpPr>
          <p:nvPr/>
        </p:nvCxnSpPr>
        <p:spPr>
          <a:xfrm flipH="1">
            <a:off x="2579629" y="3843116"/>
            <a:ext cx="1591061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6A93D910-0E26-4692-B705-95829A5283CA}"/>
              </a:ext>
            </a:extLst>
          </p:cNvPr>
          <p:cNvSpPr txBox="1"/>
          <p:nvPr/>
        </p:nvSpPr>
        <p:spPr>
          <a:xfrm>
            <a:off x="10479546" y="3224171"/>
            <a:ext cx="1653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Web Client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(Outside Utility network)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7F09C062-8FBD-46C0-AD8B-F6952FE01C2D}"/>
              </a:ext>
            </a:extLst>
          </p:cNvPr>
          <p:cNvCxnSpPr>
            <a:cxnSpLocks/>
            <a:stCxn id="184" idx="1"/>
            <a:endCxn id="174" idx="3"/>
          </p:cNvCxnSpPr>
          <p:nvPr/>
        </p:nvCxnSpPr>
        <p:spPr>
          <a:xfrm flipH="1" flipV="1">
            <a:off x="9853860" y="2980033"/>
            <a:ext cx="1046155" cy="703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571D1E7-80EB-4E71-9462-1478595BCBEB}"/>
              </a:ext>
            </a:extLst>
          </p:cNvPr>
          <p:cNvCxnSpPr>
            <a:cxnSpLocks/>
          </p:cNvCxnSpPr>
          <p:nvPr/>
        </p:nvCxnSpPr>
        <p:spPr>
          <a:xfrm flipH="1">
            <a:off x="1542424" y="5574489"/>
            <a:ext cx="806494" cy="525822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  <a:headEnd type="triangle"/>
          </a:ln>
          <a:effectLst/>
        </p:spPr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E1AC721A-FFE9-431E-AB9E-2F02DEFD284C}"/>
              </a:ext>
            </a:extLst>
          </p:cNvPr>
          <p:cNvSpPr txBox="1"/>
          <p:nvPr/>
        </p:nvSpPr>
        <p:spPr>
          <a:xfrm>
            <a:off x="10129888" y="2768070"/>
            <a:ext cx="797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Https/SSL</a:t>
            </a:r>
          </a:p>
        </p:txBody>
      </p:sp>
      <p:pic>
        <p:nvPicPr>
          <p:cNvPr id="167" name="Picture 2" descr="http://icons.iconarchive.com/icons/alecive/flatwoken/72/Apps-Firewall-icon.png">
            <a:extLst>
              <a:ext uri="{FF2B5EF4-FFF2-40B4-BE49-F238E27FC236}">
                <a16:creationId xmlns:a16="http://schemas.microsoft.com/office/drawing/2014/main" id="{D19BE075-272A-4AC6-88AC-DFFD4B450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35" y="3632654"/>
            <a:ext cx="420923" cy="4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44F1E967-2000-44CA-921E-2CDA0EC1EE21}"/>
              </a:ext>
            </a:extLst>
          </p:cNvPr>
          <p:cNvSpPr txBox="1"/>
          <p:nvPr/>
        </p:nvSpPr>
        <p:spPr>
          <a:xfrm>
            <a:off x="2136941" y="3452221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LAN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9229AC0-FB16-4AA7-9DD3-CD5349A3A820}"/>
              </a:ext>
            </a:extLst>
          </p:cNvPr>
          <p:cNvSpPr txBox="1"/>
          <p:nvPr/>
        </p:nvSpPr>
        <p:spPr>
          <a:xfrm>
            <a:off x="5917460" y="3256841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LAN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F0FAF811-8490-4A58-9341-225596F9EBCF}"/>
              </a:ext>
            </a:extLst>
          </p:cNvPr>
          <p:cNvCxnSpPr>
            <a:cxnSpLocks/>
          </p:cNvCxnSpPr>
          <p:nvPr/>
        </p:nvCxnSpPr>
        <p:spPr>
          <a:xfrm flipH="1">
            <a:off x="9013141" y="1008954"/>
            <a:ext cx="0" cy="4453128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9083A48F-511F-43E4-AC09-07832180C1C8}"/>
              </a:ext>
            </a:extLst>
          </p:cNvPr>
          <p:cNvSpPr txBox="1"/>
          <p:nvPr/>
        </p:nvSpPr>
        <p:spPr>
          <a:xfrm>
            <a:off x="9126694" y="1041709"/>
            <a:ext cx="540299" cy="27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/>
              </a:rPr>
              <a:t>DMZ</a:t>
            </a: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17BE91E2-B1D6-43B8-9267-EB58348D6B44}"/>
              </a:ext>
            </a:extLst>
          </p:cNvPr>
          <p:cNvGrpSpPr/>
          <p:nvPr/>
        </p:nvGrpSpPr>
        <p:grpSpPr>
          <a:xfrm>
            <a:off x="9163663" y="2722936"/>
            <a:ext cx="935627" cy="792615"/>
            <a:chOff x="7914154" y="2026687"/>
            <a:chExt cx="969463" cy="755129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ADF954D1-16D0-4E1C-BCB1-1B2E275AA0D4}"/>
                </a:ext>
              </a:extLst>
            </p:cNvPr>
            <p:cNvSpPr txBox="1"/>
            <p:nvPr/>
          </p:nvSpPr>
          <p:spPr>
            <a:xfrm>
              <a:off x="7914154" y="2535595"/>
              <a:ext cx="9694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0070C0"/>
                  </a:solidFill>
                  <a:latin typeface="Arial"/>
                </a:rPr>
                <a:t>Web Server</a:t>
              </a:r>
            </a:p>
          </p:txBody>
        </p:sp>
        <p:pic>
          <p:nvPicPr>
            <p:cNvPr id="174" name="Picture 4" descr="Image result for server icon">
              <a:extLst>
                <a:ext uri="{FF2B5EF4-FFF2-40B4-BE49-F238E27FC236}">
                  <a16:creationId xmlns:a16="http://schemas.microsoft.com/office/drawing/2014/main" id="{D667CA62-F7EE-4FBB-9C70-CBDD3FD22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9436" y="2026687"/>
              <a:ext cx="489876" cy="489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5" name="Picture 2" descr="http://icons.iconarchive.com/icons/alecive/flatwoken/72/Apps-Firewall-icon.png">
            <a:extLst>
              <a:ext uri="{FF2B5EF4-FFF2-40B4-BE49-F238E27FC236}">
                <a16:creationId xmlns:a16="http://schemas.microsoft.com/office/drawing/2014/main" id="{D13A2B2B-4F55-4EDF-AE33-8CFD5FC88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204" y="2297054"/>
            <a:ext cx="420923" cy="4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91DEF489-9C3E-42B1-B348-EE96129E3074}"/>
              </a:ext>
            </a:extLst>
          </p:cNvPr>
          <p:cNvCxnSpPr>
            <a:cxnSpLocks/>
          </p:cNvCxnSpPr>
          <p:nvPr/>
        </p:nvCxnSpPr>
        <p:spPr>
          <a:xfrm flipH="1" flipV="1">
            <a:off x="6314381" y="2495278"/>
            <a:ext cx="2523573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B48CB75-8DAF-48BE-8EF6-271FD80F99E4}"/>
              </a:ext>
            </a:extLst>
          </p:cNvPr>
          <p:cNvCxnSpPr>
            <a:cxnSpLocks/>
          </p:cNvCxnSpPr>
          <p:nvPr/>
        </p:nvCxnSpPr>
        <p:spPr>
          <a:xfrm flipH="1" flipV="1">
            <a:off x="9198141" y="2501396"/>
            <a:ext cx="418052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535CCC94-BEE9-437C-BBFA-A4D117DD2373}"/>
              </a:ext>
            </a:extLst>
          </p:cNvPr>
          <p:cNvCxnSpPr>
            <a:cxnSpLocks/>
          </p:cNvCxnSpPr>
          <p:nvPr/>
        </p:nvCxnSpPr>
        <p:spPr>
          <a:xfrm>
            <a:off x="9603501" y="2508872"/>
            <a:ext cx="0" cy="188664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02CD58AF-D1EE-4091-B338-24D02ECBCA17}"/>
              </a:ext>
            </a:extLst>
          </p:cNvPr>
          <p:cNvSpPr txBox="1"/>
          <p:nvPr/>
        </p:nvSpPr>
        <p:spPr>
          <a:xfrm>
            <a:off x="2535604" y="1463607"/>
            <a:ext cx="777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002060"/>
                </a:solidFill>
                <a:latin typeface="Arial"/>
              </a:rPr>
              <a:t>Dial-Out (IP)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3C6BB39-15F2-4402-A007-FFF7B2DE935D}"/>
              </a:ext>
            </a:extLst>
          </p:cNvPr>
          <p:cNvGrpSpPr/>
          <p:nvPr/>
        </p:nvGrpSpPr>
        <p:grpSpPr>
          <a:xfrm>
            <a:off x="8090737" y="1459147"/>
            <a:ext cx="812871" cy="547376"/>
            <a:chOff x="6884314" y="3803937"/>
            <a:chExt cx="2143125" cy="2143125"/>
          </a:xfrm>
        </p:grpSpPr>
        <p:pic>
          <p:nvPicPr>
            <p:cNvPr id="181" name="Picture 14" descr="Related image">
              <a:extLst>
                <a:ext uri="{FF2B5EF4-FFF2-40B4-BE49-F238E27FC236}">
                  <a16:creationId xmlns:a16="http://schemas.microsoft.com/office/drawing/2014/main" id="{152EDD31-63F0-4AF9-8573-C26C3FCED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4314" y="3803937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4D76D7F4-63AF-464C-AACB-AE4DFDE1C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34463" y="4031870"/>
              <a:ext cx="1397473" cy="924178"/>
            </a:xfrm>
            <a:prstGeom prst="rect">
              <a:avLst/>
            </a:prstGeom>
          </p:spPr>
        </p:pic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FC6DF380-B8D5-4ADC-BE67-D3EF029F6494}"/>
              </a:ext>
            </a:extLst>
          </p:cNvPr>
          <p:cNvGrpSpPr/>
          <p:nvPr/>
        </p:nvGrpSpPr>
        <p:grpSpPr>
          <a:xfrm>
            <a:off x="10900015" y="2707048"/>
            <a:ext cx="812871" cy="547376"/>
            <a:chOff x="6884314" y="3803937"/>
            <a:chExt cx="2143125" cy="2143125"/>
          </a:xfrm>
        </p:grpSpPr>
        <p:pic>
          <p:nvPicPr>
            <p:cNvPr id="184" name="Picture 14" descr="Related image">
              <a:extLst>
                <a:ext uri="{FF2B5EF4-FFF2-40B4-BE49-F238E27FC236}">
                  <a16:creationId xmlns:a16="http://schemas.microsoft.com/office/drawing/2014/main" id="{8B657FDB-C507-4DB6-A9AC-DC1B447E5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4314" y="3803937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53E52D09-04F1-4F57-90CC-659E63C42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34463" y="4031870"/>
              <a:ext cx="1397473" cy="924178"/>
            </a:xfrm>
            <a:prstGeom prst="rect">
              <a:avLst/>
            </a:prstGeom>
          </p:spPr>
        </p:pic>
      </p:grpSp>
      <p:pic>
        <p:nvPicPr>
          <p:cNvPr id="186" name="Picture 2" descr="Image result for cellular network icon">
            <a:extLst>
              <a:ext uri="{FF2B5EF4-FFF2-40B4-BE49-F238E27FC236}">
                <a16:creationId xmlns:a16="http://schemas.microsoft.com/office/drawing/2014/main" id="{553A85CF-A766-44EF-9803-71D0A0DC1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715" y="5509007"/>
            <a:ext cx="387827" cy="38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51840FD8-128D-4F17-A5BF-EBADAB46D1B5}"/>
              </a:ext>
            </a:extLst>
          </p:cNvPr>
          <p:cNvCxnSpPr>
            <a:stCxn id="154" idx="3"/>
          </p:cNvCxnSpPr>
          <p:nvPr/>
        </p:nvCxnSpPr>
        <p:spPr>
          <a:xfrm>
            <a:off x="2112878" y="4152742"/>
            <a:ext cx="451376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F083FC17-B24D-4FB2-83FF-911F077D0B43}"/>
              </a:ext>
            </a:extLst>
          </p:cNvPr>
          <p:cNvCxnSpPr>
            <a:cxnSpLocks/>
          </p:cNvCxnSpPr>
          <p:nvPr/>
        </p:nvCxnSpPr>
        <p:spPr>
          <a:xfrm flipH="1" flipV="1">
            <a:off x="2591686" y="2741470"/>
            <a:ext cx="685800" cy="29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triangle"/>
          </a:ln>
          <a:effectLst/>
        </p:spPr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B6FEE0D3-EACE-4635-B5C7-D3D1A6E019B2}"/>
              </a:ext>
            </a:extLst>
          </p:cNvPr>
          <p:cNvSpPr txBox="1"/>
          <p:nvPr/>
        </p:nvSpPr>
        <p:spPr>
          <a:xfrm>
            <a:off x="2859754" y="3056915"/>
            <a:ext cx="13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Data Collection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(Mercury, DLMS, MQTT)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Node - 2</a:t>
            </a:r>
          </a:p>
        </p:txBody>
      </p:sp>
      <p:pic>
        <p:nvPicPr>
          <p:cNvPr id="190" name="Picture 4" descr="Image result for server icon">
            <a:extLst>
              <a:ext uri="{FF2B5EF4-FFF2-40B4-BE49-F238E27FC236}">
                <a16:creationId xmlns:a16="http://schemas.microsoft.com/office/drawing/2014/main" id="{9C4EDDFD-745E-4340-B94E-1F9637DB7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844" y="2480701"/>
            <a:ext cx="473559" cy="5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extBox 190">
            <a:extLst>
              <a:ext uri="{FF2B5EF4-FFF2-40B4-BE49-F238E27FC236}">
                <a16:creationId xmlns:a16="http://schemas.microsoft.com/office/drawing/2014/main" id="{1211746F-B46E-4EFE-944F-601BD1387C26}"/>
              </a:ext>
            </a:extLst>
          </p:cNvPr>
          <p:cNvSpPr txBox="1"/>
          <p:nvPr/>
        </p:nvSpPr>
        <p:spPr>
          <a:xfrm>
            <a:off x="2578083" y="2541774"/>
            <a:ext cx="6928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002060"/>
                </a:solidFill>
                <a:latin typeface="Arial"/>
              </a:rPr>
              <a:t>Dial-In (IP)</a:t>
            </a: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042AA4D6-6888-4A1F-B438-2ECD228292FD}"/>
              </a:ext>
            </a:extLst>
          </p:cNvPr>
          <p:cNvCxnSpPr>
            <a:cxnSpLocks/>
          </p:cNvCxnSpPr>
          <p:nvPr/>
        </p:nvCxnSpPr>
        <p:spPr>
          <a:xfrm flipH="1" flipV="1">
            <a:off x="2790249" y="5635276"/>
            <a:ext cx="1389704" cy="326457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91C3FFD0-512C-4727-9F96-E8B8C272A6CC}"/>
              </a:ext>
            </a:extLst>
          </p:cNvPr>
          <p:cNvSpPr txBox="1"/>
          <p:nvPr/>
        </p:nvSpPr>
        <p:spPr>
          <a:xfrm>
            <a:off x="2620269" y="6078174"/>
            <a:ext cx="1422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Dial-Out / Dial-In (IP)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23851BF-3F5C-45DC-A504-57ED571502EC}"/>
              </a:ext>
            </a:extLst>
          </p:cNvPr>
          <p:cNvGrpSpPr/>
          <p:nvPr/>
        </p:nvGrpSpPr>
        <p:grpSpPr>
          <a:xfrm>
            <a:off x="935954" y="5780462"/>
            <a:ext cx="4389907" cy="784045"/>
            <a:chOff x="4191434" y="4278386"/>
            <a:chExt cx="4534422" cy="905867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E9123CE4-EA84-465F-9668-542DE1ED8E84}"/>
                </a:ext>
              </a:extLst>
            </p:cNvPr>
            <p:cNvGrpSpPr/>
            <p:nvPr/>
          </p:nvGrpSpPr>
          <p:grpSpPr>
            <a:xfrm>
              <a:off x="4191434" y="4278386"/>
              <a:ext cx="4490707" cy="885316"/>
              <a:chOff x="3135232" y="4130120"/>
              <a:chExt cx="5546909" cy="1117845"/>
            </a:xfrm>
          </p:grpSpPr>
          <p:pic>
            <p:nvPicPr>
              <p:cNvPr id="197" name="Picture 18" descr="Image result for honeywell EC350 + CL">
                <a:extLst>
                  <a:ext uri="{FF2B5EF4-FFF2-40B4-BE49-F238E27FC236}">
                    <a16:creationId xmlns:a16="http://schemas.microsoft.com/office/drawing/2014/main" id="{6C18BF71-B0B0-492A-8049-5228F15CC8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121" y="4130120"/>
                <a:ext cx="1074020" cy="7127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8" name="Picture 16" descr="Image result for honeywell EC350">
                <a:extLst>
                  <a:ext uri="{FF2B5EF4-FFF2-40B4-BE49-F238E27FC236}">
                    <a16:creationId xmlns:a16="http://schemas.microsoft.com/office/drawing/2014/main" id="{2C22CE6C-DC27-4CB6-B5AC-34FED7F0DD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52751" y="4298125"/>
                <a:ext cx="605374" cy="4548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18" descr="Image result for honeywell EC350 + CL">
                <a:extLst>
                  <a:ext uri="{FF2B5EF4-FFF2-40B4-BE49-F238E27FC236}">
                    <a16:creationId xmlns:a16="http://schemas.microsoft.com/office/drawing/2014/main" id="{0BB727E4-947A-406B-AD52-FA602BC996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5232" y="4535206"/>
                <a:ext cx="1074020" cy="7127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F02A5056-4E75-4D32-B08B-551E7147C5AC}"/>
                </a:ext>
              </a:extLst>
            </p:cNvPr>
            <p:cNvSpPr txBox="1"/>
            <p:nvPr/>
          </p:nvSpPr>
          <p:spPr>
            <a:xfrm>
              <a:off x="7450730" y="4784143"/>
              <a:ext cx="12751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0070C0"/>
                  </a:solidFill>
                  <a:latin typeface="Arial"/>
                </a:rPr>
                <a:t>Mercury Devices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000" b="1" dirty="0">
                <a:solidFill>
                  <a:srgbClr val="0070C0"/>
                </a:solidFill>
                <a:latin typeface="Arial"/>
              </a:endParaRPr>
            </a:p>
          </p:txBody>
        </p:sp>
      </p:grpSp>
      <p:pic>
        <p:nvPicPr>
          <p:cNvPr id="199" name="Picture 2" descr="Image result for cellular network icon">
            <a:extLst>
              <a:ext uri="{FF2B5EF4-FFF2-40B4-BE49-F238E27FC236}">
                <a16:creationId xmlns:a16="http://schemas.microsoft.com/office/drawing/2014/main" id="{102D9E2F-631D-4C8A-A230-88F7DC0AA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145" y="5579104"/>
            <a:ext cx="387827" cy="38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6883EEC0-E562-4240-B5FD-CA43560738C4}"/>
              </a:ext>
            </a:extLst>
          </p:cNvPr>
          <p:cNvCxnSpPr>
            <a:cxnSpLocks/>
          </p:cNvCxnSpPr>
          <p:nvPr/>
        </p:nvCxnSpPr>
        <p:spPr>
          <a:xfrm flipH="1" flipV="1">
            <a:off x="2591686" y="4349807"/>
            <a:ext cx="685800" cy="29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triangle"/>
          </a:ln>
          <a:effectLst/>
        </p:spPr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743E5212-C13E-458D-92A7-151FBAA663EF}"/>
              </a:ext>
            </a:extLst>
          </p:cNvPr>
          <p:cNvSpPr txBox="1"/>
          <p:nvPr/>
        </p:nvSpPr>
        <p:spPr>
          <a:xfrm>
            <a:off x="2859754" y="4665252"/>
            <a:ext cx="13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Data Collection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(Mercury, DLMS, MQTT)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Node - n</a:t>
            </a:r>
          </a:p>
        </p:txBody>
      </p:sp>
      <p:pic>
        <p:nvPicPr>
          <p:cNvPr id="202" name="Picture 4" descr="Image result for server icon">
            <a:extLst>
              <a:ext uri="{FF2B5EF4-FFF2-40B4-BE49-F238E27FC236}">
                <a16:creationId xmlns:a16="http://schemas.microsoft.com/office/drawing/2014/main" id="{85C693F8-498E-463B-969E-6CF822C46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844" y="4089038"/>
            <a:ext cx="473559" cy="5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" name="TextBox 202">
            <a:extLst>
              <a:ext uri="{FF2B5EF4-FFF2-40B4-BE49-F238E27FC236}">
                <a16:creationId xmlns:a16="http://schemas.microsoft.com/office/drawing/2014/main" id="{67C272B8-3A7E-4619-B245-049219C026B3}"/>
              </a:ext>
            </a:extLst>
          </p:cNvPr>
          <p:cNvSpPr txBox="1"/>
          <p:nvPr/>
        </p:nvSpPr>
        <p:spPr>
          <a:xfrm>
            <a:off x="2578083" y="4150111"/>
            <a:ext cx="6928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002060"/>
                </a:solidFill>
                <a:latin typeface="Arial"/>
              </a:rPr>
              <a:t>Dial-In (IP)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CBCE819-ED65-426F-9F52-4727374B8665}"/>
              </a:ext>
            </a:extLst>
          </p:cNvPr>
          <p:cNvSpPr txBox="1"/>
          <p:nvPr/>
        </p:nvSpPr>
        <p:spPr>
          <a:xfrm>
            <a:off x="1667471" y="5905096"/>
            <a:ext cx="6463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Publish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112C7288-AF03-4BA8-9FFD-CAE0FD922F2D}"/>
              </a:ext>
            </a:extLst>
          </p:cNvPr>
          <p:cNvCxnSpPr>
            <a:cxnSpLocks/>
          </p:cNvCxnSpPr>
          <p:nvPr/>
        </p:nvCxnSpPr>
        <p:spPr>
          <a:xfrm>
            <a:off x="6309693" y="2916369"/>
            <a:ext cx="548640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E411C2B4-941B-4A65-ADFF-64ABE0605287}"/>
              </a:ext>
            </a:extLst>
          </p:cNvPr>
          <p:cNvCxnSpPr>
            <a:cxnSpLocks/>
          </p:cNvCxnSpPr>
          <p:nvPr/>
        </p:nvCxnSpPr>
        <p:spPr>
          <a:xfrm>
            <a:off x="6309693" y="1870529"/>
            <a:ext cx="548640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33644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B0FF6166-F1F7-4F91-BE58-6691DA2BF360}"/>
              </a:ext>
            </a:extLst>
          </p:cNvPr>
          <p:cNvSpPr/>
          <p:nvPr/>
        </p:nvSpPr>
        <p:spPr>
          <a:xfrm>
            <a:off x="781007" y="5310427"/>
            <a:ext cx="4687105" cy="1371600"/>
          </a:xfrm>
          <a:prstGeom prst="roundRect">
            <a:avLst>
              <a:gd name="adj" fmla="val 7432"/>
            </a:avLst>
          </a:prstGeom>
          <a:noFill/>
          <a:ln w="12700" cap="flat" cmpd="sng" algn="ctr">
            <a:solidFill>
              <a:srgbClr val="404040"/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611" y="264127"/>
            <a:ext cx="10523336" cy="498475"/>
          </a:xfrm>
        </p:spPr>
        <p:txBody>
          <a:bodyPr/>
          <a:lstStyle/>
          <a:p>
            <a:r>
              <a:rPr lang="en-US" sz="2800" dirty="0"/>
              <a:t>PowerSpring Deployment</a:t>
            </a:r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D9AA7FFB-CBC7-469F-974B-B1DE0CDB79B5}"/>
              </a:ext>
            </a:extLst>
          </p:cNvPr>
          <p:cNvSpPr/>
          <p:nvPr/>
        </p:nvSpPr>
        <p:spPr>
          <a:xfrm>
            <a:off x="1151495" y="1001500"/>
            <a:ext cx="9053987" cy="4206240"/>
          </a:xfrm>
          <a:prstGeom prst="roundRect">
            <a:avLst>
              <a:gd name="adj" fmla="val 4559"/>
            </a:avLst>
          </a:prstGeom>
          <a:solidFill>
            <a:sysClr val="window" lastClr="FFFFFF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039C8E3-86B5-4B71-93DF-749CFE0E9FDE}"/>
              </a:ext>
            </a:extLst>
          </p:cNvPr>
          <p:cNvCxnSpPr>
            <a:cxnSpLocks/>
          </p:cNvCxnSpPr>
          <p:nvPr/>
        </p:nvCxnSpPr>
        <p:spPr>
          <a:xfrm flipH="1">
            <a:off x="4367881" y="1008954"/>
            <a:ext cx="0" cy="420624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pic>
        <p:nvPicPr>
          <p:cNvPr id="136" name="Picture 8" descr="Related image">
            <a:extLst>
              <a:ext uri="{FF2B5EF4-FFF2-40B4-BE49-F238E27FC236}">
                <a16:creationId xmlns:a16="http://schemas.microsoft.com/office/drawing/2014/main" id="{E289DC5E-C778-4C67-B7C6-3B42E2722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36" y="1764709"/>
            <a:ext cx="816530" cy="81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AE292CAE-BA51-47A8-9B81-6FDF432532A9}"/>
              </a:ext>
            </a:extLst>
          </p:cNvPr>
          <p:cNvSpPr txBox="1"/>
          <p:nvPr/>
        </p:nvSpPr>
        <p:spPr>
          <a:xfrm>
            <a:off x="4769325" y="2568584"/>
            <a:ext cx="1290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Database Server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1C8A147-7520-4499-AAF7-036DFDA247D8}"/>
              </a:ext>
            </a:extLst>
          </p:cNvPr>
          <p:cNvSpPr txBox="1"/>
          <p:nvPr/>
        </p:nvSpPr>
        <p:spPr>
          <a:xfrm>
            <a:off x="6661874" y="2029191"/>
            <a:ext cx="9356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Web Server</a:t>
            </a:r>
          </a:p>
        </p:txBody>
      </p:sp>
      <p:pic>
        <p:nvPicPr>
          <p:cNvPr id="140" name="Picture 4" descr="Image result for server icon">
            <a:extLst>
              <a:ext uri="{FF2B5EF4-FFF2-40B4-BE49-F238E27FC236}">
                <a16:creationId xmlns:a16="http://schemas.microsoft.com/office/drawing/2014/main" id="{A33E1BA6-0140-486B-9367-EB5CB0FEA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298" y="1495020"/>
            <a:ext cx="472778" cy="51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0891457B-4404-4452-B7C8-95B785FC6F1F}"/>
              </a:ext>
            </a:extLst>
          </p:cNvPr>
          <p:cNvSpPr txBox="1"/>
          <p:nvPr/>
        </p:nvSpPr>
        <p:spPr>
          <a:xfrm>
            <a:off x="7980275" y="1962315"/>
            <a:ext cx="10470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Web Client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705CBCE4-B1C5-4F12-B904-B2F2AE0296D5}"/>
              </a:ext>
            </a:extLst>
          </p:cNvPr>
          <p:cNvSpPr txBox="1"/>
          <p:nvPr/>
        </p:nvSpPr>
        <p:spPr>
          <a:xfrm>
            <a:off x="1849852" y="1020356"/>
            <a:ext cx="540299" cy="27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/>
              </a:rPr>
              <a:t>DMZ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ADA1DA8-5203-48CC-9982-E86F6C47D62A}"/>
              </a:ext>
            </a:extLst>
          </p:cNvPr>
          <p:cNvSpPr txBox="1"/>
          <p:nvPr/>
        </p:nvSpPr>
        <p:spPr>
          <a:xfrm>
            <a:off x="5605913" y="1020356"/>
            <a:ext cx="2205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latin typeface="Arial"/>
              </a:rPr>
              <a:t>Utility / Corporate Network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9D5E5122-62E5-480F-BEFC-1338D5910B8A}"/>
              </a:ext>
            </a:extLst>
          </p:cNvPr>
          <p:cNvCxnSpPr>
            <a:cxnSpLocks/>
          </p:cNvCxnSpPr>
          <p:nvPr/>
        </p:nvCxnSpPr>
        <p:spPr>
          <a:xfrm flipH="1" flipV="1">
            <a:off x="7403402" y="1760021"/>
            <a:ext cx="618847" cy="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6EEA01A-3790-4576-A104-EE63FE283680}"/>
              </a:ext>
            </a:extLst>
          </p:cNvPr>
          <p:cNvCxnSpPr>
            <a:cxnSpLocks/>
          </p:cNvCxnSpPr>
          <p:nvPr/>
        </p:nvCxnSpPr>
        <p:spPr>
          <a:xfrm>
            <a:off x="2575271" y="1504867"/>
            <a:ext cx="0" cy="3755206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pic>
        <p:nvPicPr>
          <p:cNvPr id="148" name="Picture 4" descr="Image result for server icon">
            <a:extLst>
              <a:ext uri="{FF2B5EF4-FFF2-40B4-BE49-F238E27FC236}">
                <a16:creationId xmlns:a16="http://schemas.microsoft.com/office/drawing/2014/main" id="{1C8B11AB-CB5B-49D5-B606-C74F0BFF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88" y="1439836"/>
            <a:ext cx="473559" cy="52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27102D24-A528-419E-B056-BF307994D39E}"/>
              </a:ext>
            </a:extLst>
          </p:cNvPr>
          <p:cNvSpPr txBox="1"/>
          <p:nvPr/>
        </p:nvSpPr>
        <p:spPr>
          <a:xfrm>
            <a:off x="2914618" y="1931384"/>
            <a:ext cx="13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Data Collection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(Mercury, DLMS)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Node - 1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A937A26-6CC7-404B-BA1B-99AE9491190D}"/>
              </a:ext>
            </a:extLst>
          </p:cNvPr>
          <p:cNvSpPr txBox="1"/>
          <p:nvPr/>
        </p:nvSpPr>
        <p:spPr>
          <a:xfrm>
            <a:off x="1259014" y="4413888"/>
            <a:ext cx="1238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MQTT Broker </a:t>
            </a:r>
          </a:p>
        </p:txBody>
      </p:sp>
      <p:pic>
        <p:nvPicPr>
          <p:cNvPr id="154" name="Picture 4" descr="Image result for server icon">
            <a:extLst>
              <a:ext uri="{FF2B5EF4-FFF2-40B4-BE49-F238E27FC236}">
                <a16:creationId xmlns:a16="http://schemas.microsoft.com/office/drawing/2014/main" id="{4E561960-E9B6-4118-AFF2-2A6F83B8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080" y="3886799"/>
            <a:ext cx="513798" cy="53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C6120580-332A-400F-83D3-9BF011F3DA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5969" y="4131773"/>
            <a:ext cx="367305" cy="367305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1B1D3846-047C-45BC-BB6A-7B96CDF36CDD}"/>
              </a:ext>
            </a:extLst>
          </p:cNvPr>
          <p:cNvSpPr txBox="1"/>
          <p:nvPr/>
        </p:nvSpPr>
        <p:spPr>
          <a:xfrm>
            <a:off x="6277826" y="3163651"/>
            <a:ext cx="17536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App Server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(router, data processing, alarm handler, Dial Out)</a:t>
            </a:r>
          </a:p>
        </p:txBody>
      </p:sp>
      <p:pic>
        <p:nvPicPr>
          <p:cNvPr id="158" name="Picture 4" descr="Image result for server icon">
            <a:extLst>
              <a:ext uri="{FF2B5EF4-FFF2-40B4-BE49-F238E27FC236}">
                <a16:creationId xmlns:a16="http://schemas.microsoft.com/office/drawing/2014/main" id="{D208F61E-8EC5-4B90-86C7-8B5CF7EA7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298" y="2629480"/>
            <a:ext cx="472778" cy="51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403489D8-2C84-4A4D-881D-361E346A9D3D}"/>
              </a:ext>
            </a:extLst>
          </p:cNvPr>
          <p:cNvCxnSpPr>
            <a:cxnSpLocks/>
          </p:cNvCxnSpPr>
          <p:nvPr/>
        </p:nvCxnSpPr>
        <p:spPr>
          <a:xfrm flipH="1">
            <a:off x="4584109" y="3843115"/>
            <a:ext cx="3628398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C9A8BA6-A920-4754-B4E8-12A4E6404D48}"/>
              </a:ext>
            </a:extLst>
          </p:cNvPr>
          <p:cNvCxnSpPr>
            <a:cxnSpLocks/>
          </p:cNvCxnSpPr>
          <p:nvPr/>
        </p:nvCxnSpPr>
        <p:spPr>
          <a:xfrm flipH="1">
            <a:off x="6307223" y="1752117"/>
            <a:ext cx="15978" cy="2090998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E8B5DAD-254B-4B58-AB8F-D6601B6CE9DE}"/>
              </a:ext>
            </a:extLst>
          </p:cNvPr>
          <p:cNvCxnSpPr>
            <a:cxnSpLocks/>
          </p:cNvCxnSpPr>
          <p:nvPr/>
        </p:nvCxnSpPr>
        <p:spPr>
          <a:xfrm>
            <a:off x="5768981" y="2183982"/>
            <a:ext cx="548640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78C6CA98-8801-4D2A-BEEB-96AA5D5D8BC1}"/>
              </a:ext>
            </a:extLst>
          </p:cNvPr>
          <p:cNvCxnSpPr>
            <a:cxnSpLocks/>
          </p:cNvCxnSpPr>
          <p:nvPr/>
        </p:nvCxnSpPr>
        <p:spPr>
          <a:xfrm flipH="1">
            <a:off x="2579629" y="3843116"/>
            <a:ext cx="1591061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6A93D910-0E26-4692-B705-95829A5283CA}"/>
              </a:ext>
            </a:extLst>
          </p:cNvPr>
          <p:cNvSpPr txBox="1"/>
          <p:nvPr/>
        </p:nvSpPr>
        <p:spPr>
          <a:xfrm>
            <a:off x="10479546" y="3224171"/>
            <a:ext cx="1653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Web Client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(Outside Utility network)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7F09C062-8FBD-46C0-AD8B-F6952FE01C2D}"/>
              </a:ext>
            </a:extLst>
          </p:cNvPr>
          <p:cNvCxnSpPr>
            <a:cxnSpLocks/>
            <a:stCxn id="184" idx="1"/>
            <a:endCxn id="174" idx="3"/>
          </p:cNvCxnSpPr>
          <p:nvPr/>
        </p:nvCxnSpPr>
        <p:spPr>
          <a:xfrm flipH="1" flipV="1">
            <a:off x="9853860" y="2980033"/>
            <a:ext cx="1046155" cy="703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571D1E7-80EB-4E71-9462-1478595BCBEB}"/>
              </a:ext>
            </a:extLst>
          </p:cNvPr>
          <p:cNvCxnSpPr>
            <a:cxnSpLocks/>
          </p:cNvCxnSpPr>
          <p:nvPr/>
        </p:nvCxnSpPr>
        <p:spPr>
          <a:xfrm flipH="1">
            <a:off x="1542424" y="5489855"/>
            <a:ext cx="837742" cy="610456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E1AC721A-FFE9-431E-AB9E-2F02DEFD284C}"/>
              </a:ext>
            </a:extLst>
          </p:cNvPr>
          <p:cNvSpPr txBox="1"/>
          <p:nvPr/>
        </p:nvSpPr>
        <p:spPr>
          <a:xfrm>
            <a:off x="10129888" y="2768070"/>
            <a:ext cx="797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Https/SSL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4F1E967-2000-44CA-921E-2CDA0EC1EE21}"/>
              </a:ext>
            </a:extLst>
          </p:cNvPr>
          <p:cNvSpPr txBox="1"/>
          <p:nvPr/>
        </p:nvSpPr>
        <p:spPr>
          <a:xfrm>
            <a:off x="2546049" y="3613457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LAN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9229AC0-FB16-4AA7-9DD3-CD5349A3A820}"/>
              </a:ext>
            </a:extLst>
          </p:cNvPr>
          <p:cNvSpPr txBox="1"/>
          <p:nvPr/>
        </p:nvSpPr>
        <p:spPr>
          <a:xfrm>
            <a:off x="5935748" y="3613457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LAN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F0FAF811-8490-4A58-9341-225596F9EBCF}"/>
              </a:ext>
            </a:extLst>
          </p:cNvPr>
          <p:cNvCxnSpPr>
            <a:cxnSpLocks/>
          </p:cNvCxnSpPr>
          <p:nvPr/>
        </p:nvCxnSpPr>
        <p:spPr>
          <a:xfrm flipH="1">
            <a:off x="9013141" y="1008954"/>
            <a:ext cx="0" cy="420624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9083A48F-511F-43E4-AC09-07832180C1C8}"/>
              </a:ext>
            </a:extLst>
          </p:cNvPr>
          <p:cNvSpPr txBox="1"/>
          <p:nvPr/>
        </p:nvSpPr>
        <p:spPr>
          <a:xfrm>
            <a:off x="9272998" y="1020356"/>
            <a:ext cx="540299" cy="27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/>
              </a:rPr>
              <a:t>DMZ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DF954D1-16D0-4E1C-BCB1-1B2E275AA0D4}"/>
              </a:ext>
            </a:extLst>
          </p:cNvPr>
          <p:cNvSpPr txBox="1"/>
          <p:nvPr/>
        </p:nvSpPr>
        <p:spPr>
          <a:xfrm>
            <a:off x="9163663" y="3257107"/>
            <a:ext cx="935627" cy="258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Web Server</a:t>
            </a:r>
          </a:p>
        </p:txBody>
      </p:sp>
      <p:pic>
        <p:nvPicPr>
          <p:cNvPr id="174" name="Picture 4" descr="Image result for server icon">
            <a:extLst>
              <a:ext uri="{FF2B5EF4-FFF2-40B4-BE49-F238E27FC236}">
                <a16:creationId xmlns:a16="http://schemas.microsoft.com/office/drawing/2014/main" id="{D667CA62-F7EE-4FBB-9C70-CBDD3FD22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082" y="2722936"/>
            <a:ext cx="472778" cy="51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91DEF489-9C3E-42B1-B348-EE96129E3074}"/>
              </a:ext>
            </a:extLst>
          </p:cNvPr>
          <p:cNvCxnSpPr>
            <a:cxnSpLocks/>
          </p:cNvCxnSpPr>
          <p:nvPr/>
        </p:nvCxnSpPr>
        <p:spPr>
          <a:xfrm flipH="1" flipV="1">
            <a:off x="6314381" y="2495278"/>
            <a:ext cx="2523573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B48CB75-8DAF-48BE-8EF6-271FD80F99E4}"/>
              </a:ext>
            </a:extLst>
          </p:cNvPr>
          <p:cNvCxnSpPr>
            <a:cxnSpLocks/>
          </p:cNvCxnSpPr>
          <p:nvPr/>
        </p:nvCxnSpPr>
        <p:spPr>
          <a:xfrm flipH="1" flipV="1">
            <a:off x="9198141" y="2501396"/>
            <a:ext cx="418052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535CCC94-BEE9-437C-BBFA-A4D117DD2373}"/>
              </a:ext>
            </a:extLst>
          </p:cNvPr>
          <p:cNvCxnSpPr>
            <a:cxnSpLocks/>
          </p:cNvCxnSpPr>
          <p:nvPr/>
        </p:nvCxnSpPr>
        <p:spPr>
          <a:xfrm>
            <a:off x="9603501" y="2508872"/>
            <a:ext cx="0" cy="188664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02CD58AF-D1EE-4091-B338-24D02ECBCA17}"/>
              </a:ext>
            </a:extLst>
          </p:cNvPr>
          <p:cNvSpPr txBox="1"/>
          <p:nvPr/>
        </p:nvSpPr>
        <p:spPr>
          <a:xfrm>
            <a:off x="2562924" y="1485641"/>
            <a:ext cx="8515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002060"/>
                </a:solidFill>
                <a:latin typeface="Arial"/>
              </a:rPr>
              <a:t>Dial-Out (IP)</a:t>
            </a:r>
          </a:p>
        </p:txBody>
      </p:sp>
      <p:pic>
        <p:nvPicPr>
          <p:cNvPr id="181" name="Picture 14" descr="Related image">
            <a:extLst>
              <a:ext uri="{FF2B5EF4-FFF2-40B4-BE49-F238E27FC236}">
                <a16:creationId xmlns:a16="http://schemas.microsoft.com/office/drawing/2014/main" id="{152EDD31-63F0-4AF9-8573-C26C3FCED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737" y="1459147"/>
            <a:ext cx="812871" cy="54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4D76D7F4-63AF-464C-AACB-AE4DFDE1CE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3546" y="1517363"/>
            <a:ext cx="530051" cy="236044"/>
          </a:xfrm>
          <a:prstGeom prst="rect">
            <a:avLst/>
          </a:prstGeom>
        </p:spPr>
      </p:pic>
      <p:pic>
        <p:nvPicPr>
          <p:cNvPr id="184" name="Picture 14" descr="Related image">
            <a:extLst>
              <a:ext uri="{FF2B5EF4-FFF2-40B4-BE49-F238E27FC236}">
                <a16:creationId xmlns:a16="http://schemas.microsoft.com/office/drawing/2014/main" id="{8B657FDB-C507-4DB6-A9AC-DC1B447E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0015" y="2707048"/>
            <a:ext cx="812871" cy="54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3E52D09-04F1-4F57-90CC-659E63C42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2824" y="2765264"/>
            <a:ext cx="530051" cy="236044"/>
          </a:xfrm>
          <a:prstGeom prst="rect">
            <a:avLst/>
          </a:prstGeom>
        </p:spPr>
      </p:pic>
      <p:pic>
        <p:nvPicPr>
          <p:cNvPr id="186" name="Picture 2" descr="Image result for cellular network icon">
            <a:extLst>
              <a:ext uri="{FF2B5EF4-FFF2-40B4-BE49-F238E27FC236}">
                <a16:creationId xmlns:a16="http://schemas.microsoft.com/office/drawing/2014/main" id="{553A85CF-A766-44EF-9803-71D0A0DC1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74" y="5525161"/>
            <a:ext cx="387827" cy="38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51840FD8-128D-4F17-A5BF-EBADAB46D1B5}"/>
              </a:ext>
            </a:extLst>
          </p:cNvPr>
          <p:cNvCxnSpPr>
            <a:cxnSpLocks/>
            <a:stCxn id="154" idx="3"/>
          </p:cNvCxnSpPr>
          <p:nvPr/>
        </p:nvCxnSpPr>
        <p:spPr>
          <a:xfrm>
            <a:off x="2112878" y="4152742"/>
            <a:ext cx="451376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B6FEE0D3-EACE-4635-B5C7-D3D1A6E019B2}"/>
              </a:ext>
            </a:extLst>
          </p:cNvPr>
          <p:cNvSpPr txBox="1"/>
          <p:nvPr/>
        </p:nvSpPr>
        <p:spPr>
          <a:xfrm>
            <a:off x="2914618" y="3056915"/>
            <a:ext cx="13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Data Collection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(Mercury, DLMS)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Node - 2</a:t>
            </a:r>
          </a:p>
        </p:txBody>
      </p:sp>
      <p:pic>
        <p:nvPicPr>
          <p:cNvPr id="190" name="Picture 4" descr="Image result for server icon">
            <a:extLst>
              <a:ext uri="{FF2B5EF4-FFF2-40B4-BE49-F238E27FC236}">
                <a16:creationId xmlns:a16="http://schemas.microsoft.com/office/drawing/2014/main" id="{9C4EDDFD-745E-4340-B94E-1F9637DB7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88" y="2508133"/>
            <a:ext cx="473559" cy="5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042AA4D6-6888-4A1F-B438-2ECD228292FD}"/>
              </a:ext>
            </a:extLst>
          </p:cNvPr>
          <p:cNvCxnSpPr>
            <a:cxnSpLocks/>
          </p:cNvCxnSpPr>
          <p:nvPr/>
        </p:nvCxnSpPr>
        <p:spPr>
          <a:xfrm flipH="1" flipV="1">
            <a:off x="2790249" y="5476417"/>
            <a:ext cx="1389704" cy="485317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91C3FFD0-512C-4727-9F96-E8B8C272A6CC}"/>
              </a:ext>
            </a:extLst>
          </p:cNvPr>
          <p:cNvSpPr txBox="1"/>
          <p:nvPr/>
        </p:nvSpPr>
        <p:spPr>
          <a:xfrm>
            <a:off x="2903734" y="5831286"/>
            <a:ext cx="96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Dial-Out / Dial-In (IP)</a:t>
            </a: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E9123CE4-EA84-465F-9668-542DE1ED8E84}"/>
              </a:ext>
            </a:extLst>
          </p:cNvPr>
          <p:cNvGrpSpPr/>
          <p:nvPr/>
        </p:nvGrpSpPr>
        <p:grpSpPr>
          <a:xfrm>
            <a:off x="4163205" y="5780462"/>
            <a:ext cx="1120335" cy="488580"/>
            <a:chOff x="7252751" y="4130120"/>
            <a:chExt cx="1429390" cy="712759"/>
          </a:xfrm>
        </p:grpSpPr>
        <p:pic>
          <p:nvPicPr>
            <p:cNvPr id="197" name="Picture 18" descr="Image result for honeywell EC350 + CL">
              <a:extLst>
                <a:ext uri="{FF2B5EF4-FFF2-40B4-BE49-F238E27FC236}">
                  <a16:creationId xmlns:a16="http://schemas.microsoft.com/office/drawing/2014/main" id="{6C18BF71-B0B0-492A-8049-5228F15CC8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8121" y="4130120"/>
              <a:ext cx="1074020" cy="712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8" name="Picture 16" descr="Image result for honeywell EC350">
              <a:extLst>
                <a:ext uri="{FF2B5EF4-FFF2-40B4-BE49-F238E27FC236}">
                  <a16:creationId xmlns:a16="http://schemas.microsoft.com/office/drawing/2014/main" id="{2C22CE6C-DC27-4CB6-B5AC-34FED7F0DD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751" y="4298125"/>
              <a:ext cx="605374" cy="454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6" name="TextBox 195">
            <a:extLst>
              <a:ext uri="{FF2B5EF4-FFF2-40B4-BE49-F238E27FC236}">
                <a16:creationId xmlns:a16="http://schemas.microsoft.com/office/drawing/2014/main" id="{F02A5056-4E75-4D32-B08B-551E7147C5AC}"/>
              </a:ext>
            </a:extLst>
          </p:cNvPr>
          <p:cNvSpPr txBox="1"/>
          <p:nvPr/>
        </p:nvSpPr>
        <p:spPr>
          <a:xfrm>
            <a:off x="4091375" y="6218205"/>
            <a:ext cx="1234487" cy="3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Mercury Devices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199" name="Picture 2" descr="Image result for cellular network icon">
            <a:extLst>
              <a:ext uri="{FF2B5EF4-FFF2-40B4-BE49-F238E27FC236}">
                <a16:creationId xmlns:a16="http://schemas.microsoft.com/office/drawing/2014/main" id="{102D9E2F-631D-4C8A-A230-88F7DC0AA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237" y="5488265"/>
            <a:ext cx="387827" cy="38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TextBox 200">
            <a:extLst>
              <a:ext uri="{FF2B5EF4-FFF2-40B4-BE49-F238E27FC236}">
                <a16:creationId xmlns:a16="http://schemas.microsoft.com/office/drawing/2014/main" id="{743E5212-C13E-458D-92A7-151FBAA663EF}"/>
              </a:ext>
            </a:extLst>
          </p:cNvPr>
          <p:cNvSpPr txBox="1"/>
          <p:nvPr/>
        </p:nvSpPr>
        <p:spPr>
          <a:xfrm>
            <a:off x="2914618" y="4665252"/>
            <a:ext cx="13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PS Data Collection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(MQTT)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Node - n</a:t>
            </a:r>
          </a:p>
        </p:txBody>
      </p:sp>
      <p:pic>
        <p:nvPicPr>
          <p:cNvPr id="202" name="Picture 4" descr="Image result for server icon">
            <a:extLst>
              <a:ext uri="{FF2B5EF4-FFF2-40B4-BE49-F238E27FC236}">
                <a16:creationId xmlns:a16="http://schemas.microsoft.com/office/drawing/2014/main" id="{85C693F8-498E-463B-969E-6CF822C46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88" y="4098182"/>
            <a:ext cx="473559" cy="5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" name="TextBox 202">
            <a:extLst>
              <a:ext uri="{FF2B5EF4-FFF2-40B4-BE49-F238E27FC236}">
                <a16:creationId xmlns:a16="http://schemas.microsoft.com/office/drawing/2014/main" id="{67C272B8-3A7E-4619-B245-049219C026B3}"/>
              </a:ext>
            </a:extLst>
          </p:cNvPr>
          <p:cNvSpPr txBox="1"/>
          <p:nvPr/>
        </p:nvSpPr>
        <p:spPr>
          <a:xfrm>
            <a:off x="2592071" y="4096541"/>
            <a:ext cx="793221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002060"/>
                </a:solidFill>
                <a:latin typeface="Arial"/>
              </a:rPr>
              <a:t>Publish Subscribe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CBCE819-ED65-426F-9F52-4727374B8665}"/>
              </a:ext>
            </a:extLst>
          </p:cNvPr>
          <p:cNvSpPr txBox="1"/>
          <p:nvPr/>
        </p:nvSpPr>
        <p:spPr>
          <a:xfrm>
            <a:off x="1621751" y="5895952"/>
            <a:ext cx="801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Publish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Subscribe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112C7288-AF03-4BA8-9FFD-CAE0FD922F2D}"/>
              </a:ext>
            </a:extLst>
          </p:cNvPr>
          <p:cNvCxnSpPr>
            <a:cxnSpLocks/>
          </p:cNvCxnSpPr>
          <p:nvPr/>
        </p:nvCxnSpPr>
        <p:spPr>
          <a:xfrm>
            <a:off x="6309693" y="2916369"/>
            <a:ext cx="548640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E411C2B4-941B-4A65-ADFF-64ABE0605287}"/>
              </a:ext>
            </a:extLst>
          </p:cNvPr>
          <p:cNvCxnSpPr>
            <a:cxnSpLocks/>
          </p:cNvCxnSpPr>
          <p:nvPr/>
        </p:nvCxnSpPr>
        <p:spPr>
          <a:xfrm>
            <a:off x="6318837" y="1870529"/>
            <a:ext cx="548640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  <a:headEnd type="none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FC5BD0D-5691-483D-A75F-4CA2AF71D3FC}"/>
              </a:ext>
            </a:extLst>
          </p:cNvPr>
          <p:cNvCxnSpPr>
            <a:cxnSpLocks/>
          </p:cNvCxnSpPr>
          <p:nvPr/>
        </p:nvCxnSpPr>
        <p:spPr>
          <a:xfrm>
            <a:off x="2590917" y="4350104"/>
            <a:ext cx="73152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48CA2CF-23B7-4F3B-A00C-E1385F702108}"/>
              </a:ext>
            </a:extLst>
          </p:cNvPr>
          <p:cNvSpPr txBox="1"/>
          <p:nvPr/>
        </p:nvSpPr>
        <p:spPr>
          <a:xfrm>
            <a:off x="2611014" y="1712077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002060"/>
                </a:solidFill>
                <a:latin typeface="Arial"/>
              </a:rPr>
              <a:t>Dial-In (IP)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6799835-ABE7-4EFE-9CD4-EC16B8375AA6}"/>
              </a:ext>
            </a:extLst>
          </p:cNvPr>
          <p:cNvSpPr txBox="1"/>
          <p:nvPr/>
        </p:nvSpPr>
        <p:spPr>
          <a:xfrm>
            <a:off x="2562924" y="2534896"/>
            <a:ext cx="8515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002060"/>
                </a:solidFill>
                <a:latin typeface="Arial"/>
              </a:rPr>
              <a:t>Dial-Out (IP)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858F23E-9B2F-442A-92DF-FB65E3E9915C}"/>
              </a:ext>
            </a:extLst>
          </p:cNvPr>
          <p:cNvSpPr txBox="1"/>
          <p:nvPr/>
        </p:nvSpPr>
        <p:spPr>
          <a:xfrm>
            <a:off x="2611014" y="2761332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002060"/>
                </a:solidFill>
                <a:latin typeface="Arial"/>
              </a:rPr>
              <a:t>Dial-In (IP)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65B6805-065B-4460-B748-ABBDAC4E8A9A}"/>
              </a:ext>
            </a:extLst>
          </p:cNvPr>
          <p:cNvSpPr txBox="1"/>
          <p:nvPr/>
        </p:nvSpPr>
        <p:spPr>
          <a:xfrm>
            <a:off x="1184781" y="3173844"/>
            <a:ext cx="13734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MQTT Redundant Broker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70C0"/>
                </a:solidFill>
                <a:latin typeface="Arial"/>
              </a:rPr>
              <a:t>(future) </a:t>
            </a:r>
          </a:p>
        </p:txBody>
      </p:sp>
      <p:pic>
        <p:nvPicPr>
          <p:cNvPr id="92" name="Picture 4" descr="Image result for server icon">
            <a:extLst>
              <a:ext uri="{FF2B5EF4-FFF2-40B4-BE49-F238E27FC236}">
                <a16:creationId xmlns:a16="http://schemas.microsoft.com/office/drawing/2014/main" id="{8A248C6C-7956-4905-957B-ADDCCC335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764" y="2646755"/>
            <a:ext cx="513798" cy="53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3E20BAEC-BA51-4797-A5A2-492188EC08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0653" y="2891729"/>
            <a:ext cx="367305" cy="367305"/>
          </a:xfrm>
          <a:prstGeom prst="rect">
            <a:avLst/>
          </a:prstGeom>
        </p:spPr>
      </p:pic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250560F-288A-4669-9EAB-35A51AC7929D}"/>
              </a:ext>
            </a:extLst>
          </p:cNvPr>
          <p:cNvCxnSpPr>
            <a:cxnSpLocks/>
            <a:stCxn id="92" idx="3"/>
          </p:cNvCxnSpPr>
          <p:nvPr/>
        </p:nvCxnSpPr>
        <p:spPr>
          <a:xfrm>
            <a:off x="2127562" y="2912698"/>
            <a:ext cx="451376" cy="0"/>
          </a:xfrm>
          <a:prstGeom prst="line">
            <a:avLst/>
          </a:prstGeom>
          <a:noFill/>
          <a:ln w="28575" cap="flat" cmpd="sng" algn="ctr">
            <a:solidFill>
              <a:srgbClr val="DC202E"/>
            </a:solidFill>
            <a:prstDash val="solid"/>
            <a:miter lim="800000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34C326CB-E060-4690-8304-D043F1513939}"/>
              </a:ext>
            </a:extLst>
          </p:cNvPr>
          <p:cNvSpPr txBox="1"/>
          <p:nvPr/>
        </p:nvSpPr>
        <p:spPr>
          <a:xfrm>
            <a:off x="-6929" y="5318964"/>
            <a:ext cx="115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VPN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TLS Certificates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85FECF8-B9AA-4595-9948-80F936EAF78C}"/>
              </a:ext>
            </a:extLst>
          </p:cNvPr>
          <p:cNvSpPr txBox="1"/>
          <p:nvPr/>
        </p:nvSpPr>
        <p:spPr>
          <a:xfrm>
            <a:off x="1307802" y="4688323"/>
            <a:ext cx="12022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White listing, port filtering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Traffic filtering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8F2ABF6-0CC8-4253-BCB2-77C6A740CA1B}"/>
              </a:ext>
            </a:extLst>
          </p:cNvPr>
          <p:cNvSpPr txBox="1"/>
          <p:nvPr/>
        </p:nvSpPr>
        <p:spPr>
          <a:xfrm>
            <a:off x="11949" y="3749924"/>
            <a:ext cx="120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Trusted connections through https communication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E0DAE66-C493-4B94-A2C6-802629E85DE7}"/>
              </a:ext>
            </a:extLst>
          </p:cNvPr>
          <p:cNvSpPr txBox="1"/>
          <p:nvPr/>
        </p:nvSpPr>
        <p:spPr>
          <a:xfrm>
            <a:off x="4368349" y="3846714"/>
            <a:ext cx="1478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IP mapping,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2060"/>
                </a:solidFill>
                <a:latin typeface="Arial"/>
              </a:rPr>
              <a:t>Address translations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49B6768-0AD1-4BB4-87E8-CF8F6B87D3D9}"/>
              </a:ext>
            </a:extLst>
          </p:cNvPr>
          <p:cNvCxnSpPr>
            <a:cxnSpLocks/>
          </p:cNvCxnSpPr>
          <p:nvPr/>
        </p:nvCxnSpPr>
        <p:spPr>
          <a:xfrm>
            <a:off x="2590917" y="2758926"/>
            <a:ext cx="73152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CA14E89-6B83-4ECF-B940-3B532FB97470}"/>
              </a:ext>
            </a:extLst>
          </p:cNvPr>
          <p:cNvCxnSpPr>
            <a:cxnSpLocks/>
          </p:cNvCxnSpPr>
          <p:nvPr/>
        </p:nvCxnSpPr>
        <p:spPr>
          <a:xfrm>
            <a:off x="2590917" y="1697323"/>
            <a:ext cx="73152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pic>
        <p:nvPicPr>
          <p:cNvPr id="175" name="Picture 2" descr="http://icons.iconarchive.com/icons/alecive/flatwoken/72/Apps-Firewall-icon.png">
            <a:extLst>
              <a:ext uri="{FF2B5EF4-FFF2-40B4-BE49-F238E27FC236}">
                <a16:creationId xmlns:a16="http://schemas.microsoft.com/office/drawing/2014/main" id="{D13A2B2B-4F55-4EDF-AE33-8CFD5FC88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204" y="2297054"/>
            <a:ext cx="420923" cy="4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2" descr="http://icons.iconarchive.com/icons/alecive/flatwoken/72/Apps-Firewall-icon.png">
            <a:extLst>
              <a:ext uri="{FF2B5EF4-FFF2-40B4-BE49-F238E27FC236}">
                <a16:creationId xmlns:a16="http://schemas.microsoft.com/office/drawing/2014/main" id="{1DCAFEB1-4CE2-4B05-91E2-6C3936715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326" y="5058905"/>
            <a:ext cx="420923" cy="4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http://icons.iconarchive.com/icons/alecive/flatwoken/72/Apps-Firewall-icon.png">
            <a:extLst>
              <a:ext uri="{FF2B5EF4-FFF2-40B4-BE49-F238E27FC236}">
                <a16:creationId xmlns:a16="http://schemas.microsoft.com/office/drawing/2014/main" id="{D19BE075-272A-4AC6-88AC-DFFD4B450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91" y="3632654"/>
            <a:ext cx="420923" cy="4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8" descr="Image result for honeywell EC350 + CL">
            <a:extLst>
              <a:ext uri="{FF2B5EF4-FFF2-40B4-BE49-F238E27FC236}">
                <a16:creationId xmlns:a16="http://schemas.microsoft.com/office/drawing/2014/main" id="{40ED36E8-F54C-4830-B0F2-8F714C284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21" y="6091648"/>
            <a:ext cx="841801" cy="48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15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2AE9F3-1B13-4EF9-A27E-A7A3E7F3FA6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1084516"/>
            <a:ext cx="11274552" cy="52943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3BA2F-3CD3-48E8-AB0D-DA6930BB2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8B6B75-EE34-4339-AAF8-F583E8676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FD597F-44E4-46F4-8D1A-A44A7E7D8727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502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16AF-6F1E-49A0-BC08-D81DCE30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956A77-F8E6-4665-A1F2-AB07A7F74D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FD597F-44E4-46F4-8D1A-A44A7E7D8727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0E7252-93B7-44D2-BAF2-AEE3B39950B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09834" y="1068334"/>
            <a:ext cx="11265408" cy="529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77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3172F1-D43A-5D9D-AB98-3D241D4A5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FD597F-44E4-46F4-8D1A-A44A7E7D8727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pic>
        <p:nvPicPr>
          <p:cNvPr id="5" name="Picture 4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FA19267D-64A1-6407-78BD-85973D1F5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06" y="2262187"/>
            <a:ext cx="4210050" cy="1876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79D1E0-42B9-F8B7-63A7-304B9F5A568F}"/>
              </a:ext>
            </a:extLst>
          </p:cNvPr>
          <p:cNvSpPr txBox="1"/>
          <p:nvPr/>
        </p:nvSpPr>
        <p:spPr>
          <a:xfrm>
            <a:off x="6188868" y="1166842"/>
            <a:ext cx="45910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www.crwall.com</a:t>
            </a:r>
            <a:endParaRPr lang="en-CA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Calgary - CR Wall West Office</a:t>
            </a:r>
          </a:p>
          <a:p>
            <a:r>
              <a:rPr lang="en-US" dirty="0">
                <a:solidFill>
                  <a:schemeClr val="bg1"/>
                </a:solidFill>
              </a:rPr>
              <a:t>6143 4 St SE #15</a:t>
            </a:r>
          </a:p>
          <a:p>
            <a:r>
              <a:rPr lang="en-US" dirty="0">
                <a:solidFill>
                  <a:schemeClr val="bg1"/>
                </a:solidFill>
              </a:rPr>
              <a:t>Calgary, Alberta</a:t>
            </a:r>
          </a:p>
          <a:p>
            <a:r>
              <a:rPr lang="en-US" dirty="0">
                <a:solidFill>
                  <a:schemeClr val="bg1"/>
                </a:solidFill>
              </a:rPr>
              <a:t>Canada</a:t>
            </a:r>
          </a:p>
          <a:p>
            <a:r>
              <a:rPr lang="en-US" dirty="0">
                <a:solidFill>
                  <a:schemeClr val="bg1"/>
                </a:solidFill>
              </a:rPr>
              <a:t>T2H 2H9</a:t>
            </a:r>
          </a:p>
          <a:p>
            <a:r>
              <a:rPr lang="en-US" dirty="0">
                <a:solidFill>
                  <a:schemeClr val="bg1"/>
                </a:solidFill>
              </a:rPr>
              <a:t>403.255.3250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Waterloo - CR Wall East Office</a:t>
            </a:r>
          </a:p>
          <a:p>
            <a:r>
              <a:rPr lang="en-US" dirty="0">
                <a:solidFill>
                  <a:schemeClr val="bg1"/>
                </a:solidFill>
              </a:rPr>
              <a:t>640 Bridge Street, West</a:t>
            </a:r>
          </a:p>
          <a:p>
            <a:r>
              <a:rPr lang="en-US" dirty="0">
                <a:solidFill>
                  <a:schemeClr val="bg1"/>
                </a:solidFill>
              </a:rPr>
              <a:t>Waterloo, Ontario</a:t>
            </a:r>
          </a:p>
          <a:p>
            <a:r>
              <a:rPr lang="en-US" dirty="0">
                <a:solidFill>
                  <a:schemeClr val="bg1"/>
                </a:solidFill>
              </a:rPr>
              <a:t>Canada</a:t>
            </a:r>
          </a:p>
          <a:p>
            <a:r>
              <a:rPr lang="en-US" dirty="0">
                <a:solidFill>
                  <a:schemeClr val="bg1"/>
                </a:solidFill>
              </a:rPr>
              <a:t>N2K 4M9</a:t>
            </a:r>
          </a:p>
          <a:p>
            <a:r>
              <a:rPr lang="en-US" dirty="0">
                <a:solidFill>
                  <a:schemeClr val="bg1"/>
                </a:solidFill>
              </a:rPr>
              <a:t>519-624-9293</a:t>
            </a:r>
            <a:endParaRPr lang="en-CA" dirty="0">
              <a:solidFill>
                <a:schemeClr val="bg1"/>
              </a:solidFill>
            </a:endParaRPr>
          </a:p>
          <a:p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7CFFB3-E51E-5F52-00F9-FBDEE4D5632C}"/>
              </a:ext>
            </a:extLst>
          </p:cNvPr>
          <p:cNvSpPr txBox="1"/>
          <p:nvPr/>
        </p:nvSpPr>
        <p:spPr>
          <a:xfrm>
            <a:off x="9922669" y="6343650"/>
            <a:ext cx="2035969" cy="50482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91851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Honeywell Interna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Honeywell Internal"/>
</p:tagLst>
</file>

<file path=ppt/theme/theme1.xml><?xml version="1.0" encoding="utf-8"?>
<a:theme xmlns:a="http://schemas.openxmlformats.org/drawingml/2006/main" name="Honeywell Single Image Cover">
  <a:themeElements>
    <a:clrScheme name="Colors - Honeywell's Brand">
      <a:dk1>
        <a:srgbClr val="000000"/>
      </a:dk1>
      <a:lt1>
        <a:srgbClr val="FFFFFF"/>
      </a:lt1>
      <a:dk2>
        <a:srgbClr val="E1261C"/>
      </a:dk2>
      <a:lt2>
        <a:srgbClr val="FFFFFF"/>
      </a:lt2>
      <a:accent1>
        <a:srgbClr val="E1261C"/>
      </a:accent1>
      <a:accent2>
        <a:srgbClr val="FFC627"/>
      </a:accent2>
      <a:accent3>
        <a:srgbClr val="707070"/>
      </a:accent3>
      <a:accent4>
        <a:srgbClr val="F37021"/>
      </a:accent4>
      <a:accent5>
        <a:srgbClr val="1792E5"/>
      </a:accent5>
      <a:accent6>
        <a:srgbClr val="000000"/>
      </a:accent6>
      <a:hlink>
        <a:srgbClr val="707070"/>
      </a:hlink>
      <a:folHlink>
        <a:srgbClr val="E1261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rgbClr val="7F7F7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N_Honeywell PPT Template_16x9_V43_PVC.potx" id="{06F8A8FC-2969-46E8-BC48-B3C6895F5C8B}" vid="{10B32CFE-408D-4304-8CDD-5E544A9D1D23}"/>
    </a:ext>
  </a:extLst>
</a:theme>
</file>

<file path=ppt/theme/theme2.xml><?xml version="1.0" encoding="utf-8"?>
<a:theme xmlns:a="http://schemas.openxmlformats.org/drawingml/2006/main" name="Honeywell Theme">
  <a:themeElements>
    <a:clrScheme name="Colors - Honeywell's Brand">
      <a:dk1>
        <a:srgbClr val="000000"/>
      </a:dk1>
      <a:lt1>
        <a:srgbClr val="FFFFFF"/>
      </a:lt1>
      <a:dk2>
        <a:srgbClr val="E1261C"/>
      </a:dk2>
      <a:lt2>
        <a:srgbClr val="FFFFFF"/>
      </a:lt2>
      <a:accent1>
        <a:srgbClr val="E1261C"/>
      </a:accent1>
      <a:accent2>
        <a:srgbClr val="FFC627"/>
      </a:accent2>
      <a:accent3>
        <a:srgbClr val="707070"/>
      </a:accent3>
      <a:accent4>
        <a:srgbClr val="F37021"/>
      </a:accent4>
      <a:accent5>
        <a:srgbClr val="1792E5"/>
      </a:accent5>
      <a:accent6>
        <a:srgbClr val="000000"/>
      </a:accent6>
      <a:hlink>
        <a:srgbClr val="707070"/>
      </a:hlink>
      <a:folHlink>
        <a:srgbClr val="E1261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dirty="0" smtClean="0">
            <a:solidFill>
              <a:schemeClr val="accent3"/>
            </a:solidFill>
          </a:defRPr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spDef>
    <a:lnDef>
      <a:spPr>
        <a:ln w="12700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N_Honeywell PPT Template_16x9_V43_PVC.potx" id="{06F8A8FC-2969-46E8-BC48-B3C6895F5C8B}" vid="{C3C79181-900B-433B-9D97-CC1DA5049220}"/>
    </a:ext>
  </a:extLst>
</a:theme>
</file>

<file path=ppt/theme/theme3.xml><?xml version="1.0" encoding="utf-8"?>
<a:theme xmlns:a="http://schemas.openxmlformats.org/drawingml/2006/main" name="1_Honeywell Theme">
  <a:themeElements>
    <a:clrScheme name="Colors - Honeywell's Brand">
      <a:dk1>
        <a:srgbClr val="000000"/>
      </a:dk1>
      <a:lt1>
        <a:srgbClr val="FFFFFF"/>
      </a:lt1>
      <a:dk2>
        <a:srgbClr val="E1261C"/>
      </a:dk2>
      <a:lt2>
        <a:srgbClr val="FFFFFF"/>
      </a:lt2>
      <a:accent1>
        <a:srgbClr val="E1261C"/>
      </a:accent1>
      <a:accent2>
        <a:srgbClr val="FFC627"/>
      </a:accent2>
      <a:accent3>
        <a:srgbClr val="707070"/>
      </a:accent3>
      <a:accent4>
        <a:srgbClr val="F37021"/>
      </a:accent4>
      <a:accent5>
        <a:srgbClr val="1792E5"/>
      </a:accent5>
      <a:accent6>
        <a:srgbClr val="000000"/>
      </a:accent6>
      <a:hlink>
        <a:srgbClr val="707070"/>
      </a:hlink>
      <a:folHlink>
        <a:srgbClr val="E1261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dirty="0" smtClean="0">
            <a:solidFill>
              <a:schemeClr val="accent3"/>
            </a:solidFill>
          </a:defRPr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spDef>
    <a:lnDef>
      <a:spPr>
        <a:ln w="12700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N_Honeywell PPT Template_16x9_V43_PVC.potx" id="{06F8A8FC-2969-46E8-BC48-B3C6895F5C8B}" vid="{1CD80940-9F44-4ACF-B550-A89F74B46A47}"/>
    </a:ext>
  </a:extLst>
</a:theme>
</file>

<file path=ppt/theme/theme4.xml><?xml version="1.0" encoding="utf-8"?>
<a:theme xmlns:a="http://schemas.openxmlformats.org/drawingml/2006/main" name="Honeywell Theme with Takeaway">
  <a:themeElements>
    <a:clrScheme name="PMT Theme Colors">
      <a:dk1>
        <a:srgbClr val="000000"/>
      </a:dk1>
      <a:lt1>
        <a:srgbClr val="FFFFFF"/>
      </a:lt1>
      <a:dk2>
        <a:srgbClr val="E1261C"/>
      </a:dk2>
      <a:lt2>
        <a:srgbClr val="FFFFFF"/>
      </a:lt2>
      <a:accent1>
        <a:srgbClr val="E1261C"/>
      </a:accent1>
      <a:accent2>
        <a:srgbClr val="FFC627"/>
      </a:accent2>
      <a:accent3>
        <a:srgbClr val="707070"/>
      </a:accent3>
      <a:accent4>
        <a:srgbClr val="F37021"/>
      </a:accent4>
      <a:accent5>
        <a:srgbClr val="1792E5"/>
      </a:accent5>
      <a:accent6>
        <a:srgbClr val="000000"/>
      </a:accent6>
      <a:hlink>
        <a:srgbClr val="707070"/>
      </a:hlink>
      <a:folHlink>
        <a:srgbClr val="E1261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dirty="0" smtClean="0">
            <a:solidFill>
              <a:schemeClr val="accent3"/>
            </a:solidFill>
          </a:defRPr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spDef>
    <a:lnDef>
      <a:spPr>
        <a:ln w="12700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MT_PPT_Template_16x9_V46_Jan2018_PVC.potx" id="{1CC145D5-F5A8-4D52-9EE8-92EBB6384E0E}" vid="{FED03270-2716-4170-8BC0-19022B18C801}"/>
    </a:ext>
  </a:extLst>
</a:theme>
</file>

<file path=ppt/theme/theme5.xml><?xml version="1.0" encoding="utf-8"?>
<a:theme xmlns:a="http://schemas.openxmlformats.org/drawingml/2006/main" name="2_Honeywell Theme">
  <a:themeElements>
    <a:clrScheme name="Honeywell Branded Colors">
      <a:dk1>
        <a:srgbClr val="000000"/>
      </a:dk1>
      <a:lt1>
        <a:srgbClr val="FFFFFF"/>
      </a:lt1>
      <a:dk2>
        <a:srgbClr val="E1261C"/>
      </a:dk2>
      <a:lt2>
        <a:srgbClr val="FFFFFF"/>
      </a:lt2>
      <a:accent1>
        <a:srgbClr val="000000"/>
      </a:accent1>
      <a:accent2>
        <a:srgbClr val="707070"/>
      </a:accent2>
      <a:accent3>
        <a:srgbClr val="E1261C"/>
      </a:accent3>
      <a:accent4>
        <a:srgbClr val="F37021"/>
      </a:accent4>
      <a:accent5>
        <a:srgbClr val="FFC627"/>
      </a:accent5>
      <a:accent6>
        <a:srgbClr val="1792E5"/>
      </a:accent6>
      <a:hlink>
        <a:srgbClr val="707070"/>
      </a:hlink>
      <a:folHlink>
        <a:srgbClr val="E1261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 w="9525" cmpd="sng"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neywell 16x9 Wide PPT Template V3.potx" id="{73184923-A1C4-42B5-ACC8-8267F8FADF06}" vid="{C6C24B3B-730B-44DC-9F1B-D001ED4ED7F1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C1FC07A122F468710096E87EA88F3" ma:contentTypeVersion="13" ma:contentTypeDescription="Create a new document." ma:contentTypeScope="" ma:versionID="67e98092f5eef53b263c648e74e68fae">
  <xsd:schema xmlns:xsd="http://www.w3.org/2001/XMLSchema" xmlns:xs="http://www.w3.org/2001/XMLSchema" xmlns:p="http://schemas.microsoft.com/office/2006/metadata/properties" xmlns:ns3="d865c6ba-ee73-4aa5-8b69-cd08f92aba40" xmlns:ns4="d9a320b4-c2f9-4d96-b459-80f2edc9f1c9" targetNamespace="http://schemas.microsoft.com/office/2006/metadata/properties" ma:root="true" ma:fieldsID="fd41fff71eabc1010b714d533f8f7cce" ns3:_="" ns4:_="">
    <xsd:import namespace="d865c6ba-ee73-4aa5-8b69-cd08f92aba40"/>
    <xsd:import namespace="d9a320b4-c2f9-4d96-b459-80f2edc9f1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65c6ba-ee73-4aa5-8b69-cd08f92ab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a320b4-c2f9-4d96-b459-80f2edc9f1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1CE5AB-5A77-42DC-80E2-250DD5E129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65c6ba-ee73-4aa5-8b69-cd08f92aba40"/>
    <ds:schemaRef ds:uri="d9a320b4-c2f9-4d96-b459-80f2edc9f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2F97E6-7246-4D3F-A6BE-BC3C155E1C5B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7B3FB1CA-469E-4324-9C07-766BF09E0FD9}">
  <ds:schemaRefs>
    <ds:schemaRef ds:uri="http://purl.org/dc/terms/"/>
    <ds:schemaRef ds:uri="http://schemas.microsoft.com/office/infopath/2007/PartnerControls"/>
    <ds:schemaRef ds:uri="http://purl.org/dc/dcmitype/"/>
    <ds:schemaRef ds:uri="d865c6ba-ee73-4aa5-8b69-cd08f92aba40"/>
    <ds:schemaRef ds:uri="http://schemas.microsoft.com/office/2006/documentManagement/types"/>
    <ds:schemaRef ds:uri="d9a320b4-c2f9-4d96-b459-80f2edc9f1c9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4992A43-3DBF-4576-A17A-F577BBA147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HON_Honeywell PPT Template_16x9_V43_PVC</Template>
  <TotalTime>9559</TotalTime>
  <Words>667</Words>
  <Application>Microsoft Office PowerPoint</Application>
  <PresentationFormat>Widescreen</PresentationFormat>
  <Paragraphs>149</Paragraphs>
  <Slides>12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Calibri</vt:lpstr>
      <vt:lpstr>Courier New</vt:lpstr>
      <vt:lpstr>Helvetica 55 Roman</vt:lpstr>
      <vt:lpstr>Helvetica Neue</vt:lpstr>
      <vt:lpstr>HelveticaNeue BoldCond</vt:lpstr>
      <vt:lpstr>HelveticaNeue MediumCond</vt:lpstr>
      <vt:lpstr>Wingdings</vt:lpstr>
      <vt:lpstr>Honeywell Single Image Cover</vt:lpstr>
      <vt:lpstr>Honeywell Theme</vt:lpstr>
      <vt:lpstr>1_Honeywell Theme</vt:lpstr>
      <vt:lpstr>Honeywell Theme with Takeaway</vt:lpstr>
      <vt:lpstr>2_Honeywell Theme</vt:lpstr>
      <vt:lpstr>think-cell Slide</vt:lpstr>
      <vt:lpstr>PowerPoint Presentation</vt:lpstr>
      <vt:lpstr>CPA150 | Pulse Accumulation made SIMPLE</vt:lpstr>
      <vt:lpstr>CPA150 Dual-Channel Pulse Data Logger  Designed for C&amp;I Smart Metering/AMI Analog </vt:lpstr>
      <vt:lpstr>CPA150</vt:lpstr>
      <vt:lpstr>CPA150</vt:lpstr>
      <vt:lpstr>Expected battery life</vt:lpstr>
      <vt:lpstr>Easy Configuration </vt:lpstr>
      <vt:lpstr>PowerSpring Deployment</vt:lpstr>
      <vt:lpstr>PowerSpring Deployment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Vellacott, Paul (AS99)</dc:creator>
  <cp:lastModifiedBy>Mackenzie Harris</cp:lastModifiedBy>
  <cp:revision>77</cp:revision>
  <cp:lastPrinted>2017-03-17T20:56:54Z</cp:lastPrinted>
  <dcterms:created xsi:type="dcterms:W3CDTF">2017-05-05T00:33:20Z</dcterms:created>
  <dcterms:modified xsi:type="dcterms:W3CDTF">2023-03-09T15:35:51Z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32119aae-57f2-4d7d-a307-88f2055e1be6 </vt:lpwstr>
  </property>
  <property fmtid="{D5CDD505-2E9C-101B-9397-08002B2CF9AE}" pid="3" name="bjSaver">
    <vt:lpwstr>C6yyvslE/cipFLfbT8VtR7D11cRej5tm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policy="bf276872-af07-4968-a71d-1c83e80bd0bf" xmlns="http://www.boldonjames.com/2008/01/sie/i</vt:lpwstr>
  </property>
  <property fmtid="{D5CDD505-2E9C-101B-9397-08002B2CF9AE}" pid="5" name="bjDocumentLabelXML-0">
    <vt:lpwstr>nternal/label"&gt;&lt;element uid="id_protectivemarking_protect" value="" /&gt;&lt;/sisl&gt;</vt:lpwstr>
  </property>
  <property fmtid="{D5CDD505-2E9C-101B-9397-08002B2CF9AE}" pid="6" name="bjDocumentSecurityLabel">
    <vt:lpwstr>Honeywell Internal</vt:lpwstr>
  </property>
  <property fmtid="{D5CDD505-2E9C-101B-9397-08002B2CF9AE}" pid="7" name="BJClassification">
    <vt:lpwstr>Honeywell Internal</vt:lpwstr>
  </property>
  <property fmtid="{D5CDD505-2E9C-101B-9397-08002B2CF9AE}" pid="8" name="ContentTypeId">
    <vt:lpwstr>0x0101008B8C1FC07A122F468710096E87EA88F3</vt:lpwstr>
  </property>
  <property fmtid="{D5CDD505-2E9C-101B-9397-08002B2CF9AE}" pid="9" name="MSIP_Label_d546e5e1-5d42-4630-bacd-c69bfdcbd5e8_Enabled">
    <vt:lpwstr>true</vt:lpwstr>
  </property>
  <property fmtid="{D5CDD505-2E9C-101B-9397-08002B2CF9AE}" pid="10" name="MSIP_Label_d546e5e1-5d42-4630-bacd-c69bfdcbd5e8_SetDate">
    <vt:lpwstr>2022-04-07T21:51:24Z</vt:lpwstr>
  </property>
  <property fmtid="{D5CDD505-2E9C-101B-9397-08002B2CF9AE}" pid="11" name="MSIP_Label_d546e5e1-5d42-4630-bacd-c69bfdcbd5e8_Method">
    <vt:lpwstr>Standard</vt:lpwstr>
  </property>
  <property fmtid="{D5CDD505-2E9C-101B-9397-08002B2CF9AE}" pid="12" name="MSIP_Label_d546e5e1-5d42-4630-bacd-c69bfdcbd5e8_Name">
    <vt:lpwstr>d546e5e1-5d42-4630-bacd-c69bfdcbd5e8</vt:lpwstr>
  </property>
  <property fmtid="{D5CDD505-2E9C-101B-9397-08002B2CF9AE}" pid="13" name="MSIP_Label_d546e5e1-5d42-4630-bacd-c69bfdcbd5e8_SiteId">
    <vt:lpwstr>96ece526-9c7d-48b0-8daf-8b93c90a5d18</vt:lpwstr>
  </property>
  <property fmtid="{D5CDD505-2E9C-101B-9397-08002B2CF9AE}" pid="14" name="MSIP_Label_d546e5e1-5d42-4630-bacd-c69bfdcbd5e8_ActionId">
    <vt:lpwstr>2bce9dcb-11da-4e26-a255-fa21e5634308</vt:lpwstr>
  </property>
  <property fmtid="{D5CDD505-2E9C-101B-9397-08002B2CF9AE}" pid="15" name="MSIP_Label_d546e5e1-5d42-4630-bacd-c69bfdcbd5e8_ContentBits">
    <vt:lpwstr>0</vt:lpwstr>
  </property>
  <property fmtid="{D5CDD505-2E9C-101B-9397-08002B2CF9AE}" pid="16" name="SmartTag">
    <vt:lpwstr>4</vt:lpwstr>
  </property>
</Properties>
</file>